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99" r:id="rId2"/>
    <p:sldId id="256" r:id="rId3"/>
    <p:sldId id="275" r:id="rId4"/>
    <p:sldId id="288" r:id="rId5"/>
    <p:sldId id="293" r:id="rId6"/>
    <p:sldId id="297" r:id="rId7"/>
    <p:sldId id="304" r:id="rId8"/>
    <p:sldId id="274" r:id="rId9"/>
    <p:sldId id="309" r:id="rId10"/>
    <p:sldId id="285" r:id="rId11"/>
    <p:sldId id="298" r:id="rId12"/>
    <p:sldId id="257" r:id="rId13"/>
    <p:sldId id="276" r:id="rId14"/>
    <p:sldId id="273" r:id="rId15"/>
    <p:sldId id="295" r:id="rId16"/>
    <p:sldId id="306" r:id="rId17"/>
    <p:sldId id="258" r:id="rId18"/>
    <p:sldId id="307" r:id="rId19"/>
    <p:sldId id="278" r:id="rId20"/>
    <p:sldId id="292" r:id="rId21"/>
    <p:sldId id="277" r:id="rId22"/>
    <p:sldId id="287" r:id="rId23"/>
    <p:sldId id="279" r:id="rId24"/>
    <p:sldId id="259" r:id="rId25"/>
    <p:sldId id="284" r:id="rId26"/>
    <p:sldId id="280" r:id="rId27"/>
    <p:sldId id="296" r:id="rId28"/>
    <p:sldId id="308" r:id="rId29"/>
    <p:sldId id="312" r:id="rId30"/>
    <p:sldId id="300" r:id="rId31"/>
    <p:sldId id="311" r:id="rId32"/>
    <p:sldId id="313" r:id="rId33"/>
    <p:sldId id="314" r:id="rId34"/>
    <p:sldId id="260" r:id="rId35"/>
    <p:sldId id="261" r:id="rId36"/>
    <p:sldId id="305" r:id="rId37"/>
    <p:sldId id="281" r:id="rId38"/>
    <p:sldId id="282" r:id="rId39"/>
    <p:sldId id="262" r:id="rId40"/>
    <p:sldId id="283" r:id="rId41"/>
    <p:sldId id="263" r:id="rId42"/>
    <p:sldId id="264" r:id="rId43"/>
    <p:sldId id="291" r:id="rId44"/>
    <p:sldId id="265" r:id="rId45"/>
    <p:sldId id="266" r:id="rId46"/>
    <p:sldId id="267" r:id="rId47"/>
    <p:sldId id="268" r:id="rId48"/>
    <p:sldId id="269" r:id="rId49"/>
    <p:sldId id="270" r:id="rId50"/>
    <p:sldId id="286" r:id="rId51"/>
    <p:sldId id="271" r:id="rId52"/>
    <p:sldId id="272" r:id="rId53"/>
    <p:sldId id="290" r:id="rId54"/>
    <p:sldId id="294" r:id="rId55"/>
    <p:sldId id="310" r:id="rId56"/>
    <p:sldId id="30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10A0-9C46-4C93-8AFC-F8B83EABF5D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5C9-3518-4BE6-8450-6E528901C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5C9-3518-4BE6-8450-6E528901C4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5C9-3518-4BE6-8450-6E528901C4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5C9-3518-4BE6-8450-6E528901C49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2DB44A-ABFA-48B6-94DA-38180E63A97F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5DABEC-CBAE-4CCF-9C4B-3FAF92D5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6600" dirty="0" err="1" smtClean="0">
                <a:solidFill>
                  <a:schemeClr val="tx2">
                    <a:lumMod val="10000"/>
                  </a:schemeClr>
                </a:solidFill>
              </a:rPr>
              <a:t>أذيات</a:t>
            </a:r>
            <a:r>
              <a:rPr lang="ar-SY" sz="6600" dirty="0" smtClean="0">
                <a:solidFill>
                  <a:schemeClr val="tx2">
                    <a:lumMod val="10000"/>
                  </a:schemeClr>
                </a:solidFill>
              </a:rPr>
              <a:t> الرأس الرضية</a:t>
            </a:r>
            <a:endParaRPr lang="ar-SA" sz="66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  <a:noFill/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د . باسل عنيزان</a:t>
            </a:r>
            <a:endParaRPr lang="en-US" sz="48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ar-SY" sz="2800" b="1" dirty="0" smtClean="0">
                <a:solidFill>
                  <a:srgbClr val="C00000"/>
                </a:solidFill>
              </a:rPr>
              <a:t> شعبة الجراحة العصبية - </a:t>
            </a:r>
            <a:r>
              <a:rPr lang="ar-SA" sz="2800" b="1" dirty="0" err="1" smtClean="0">
                <a:solidFill>
                  <a:srgbClr val="C00000"/>
                </a:solidFill>
              </a:rPr>
              <a:t>مشفى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err="1" smtClean="0">
                <a:solidFill>
                  <a:srgbClr val="C00000"/>
                </a:solidFill>
              </a:rPr>
              <a:t>دمش</a:t>
            </a:r>
            <a:r>
              <a:rPr lang="ar-SY" sz="2800" b="1" dirty="0" smtClean="0">
                <a:solidFill>
                  <a:srgbClr val="C00000"/>
                </a:solidFill>
              </a:rPr>
              <a:t>ق</a:t>
            </a:r>
            <a:endParaRPr lang="ar-SA" sz="2800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39552" y="203224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26102"/>
            <a:ext cx="4038600" cy="4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40804" y="1920875"/>
            <a:ext cx="365339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362" y="1920875"/>
            <a:ext cx="388627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2"/>
            <a:ext cx="4038600" cy="39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43484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Cranial Nerve Injury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most commonly olfactory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Arterial Injury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e.g. carotid-cavernous (C-C) fistula, carotid/vertebral artery </a:t>
            </a:r>
            <a:r>
              <a:rPr lang="en-US" dirty="0" smtClean="0"/>
              <a:t>dissection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INTRACRANIAL BLEEDING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Extradural</a:t>
            </a:r>
            <a:r>
              <a:rPr lang="en-US" b="1" dirty="0" smtClean="0"/>
              <a:t> (“Epidural”) Hematoma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young adult, male &gt; female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temporal-parietal skull fracture ––&gt; ruptured middle </a:t>
            </a:r>
            <a:r>
              <a:rPr lang="en-US" dirty="0" err="1" smtClean="0"/>
              <a:t>meningeal</a:t>
            </a:r>
            <a:r>
              <a:rPr lang="en-US" dirty="0" smtClean="0"/>
              <a:t> artery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symptoms: lateral </a:t>
            </a:r>
            <a:r>
              <a:rPr lang="en-US" dirty="0" err="1" smtClean="0"/>
              <a:t>transtentorial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r>
              <a:rPr lang="en-US" dirty="0" smtClean="0"/>
              <a:t>, classically there is lucid interval between concussion and coma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956646"/>
            <a:ext cx="4038600" cy="436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prognosis: good with optimal prompt management, since the brain is often not damaged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CT without contrast: high density biconvex mass against skull, usually with uniform density</a:t>
            </a:r>
          </a:p>
          <a:p>
            <a:r>
              <a:rPr lang="en-US" dirty="0" smtClean="0"/>
              <a:t>and sharp margins “lens-shaped”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management: head elevation, </a:t>
            </a:r>
            <a:r>
              <a:rPr lang="en-US" dirty="0" err="1" smtClean="0"/>
              <a:t>mannitol</a:t>
            </a:r>
            <a:r>
              <a:rPr lang="en-US" dirty="0" smtClean="0"/>
              <a:t> pre-operatively, evacuation with small craniotomy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266429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313" y="1920875"/>
            <a:ext cx="381037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90714" y="1920875"/>
            <a:ext cx="355357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44586"/>
            <a:ext cx="4038600" cy="418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675"/>
            <a:ext cx="4038600" cy="425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Subdural </a:t>
            </a:r>
            <a:r>
              <a:rPr lang="en-US" b="1" dirty="0" smtClean="0"/>
              <a:t>Hematoma</a:t>
            </a:r>
            <a:endParaRPr lang="en-US" b="1" dirty="0"/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acute</a:t>
            </a:r>
          </a:p>
          <a:p>
            <a:r>
              <a:rPr lang="en-US" dirty="0"/>
              <a:t>• arise from rupture of a vessels that bridge the surface of the cerebral hemisphere and the skull</a:t>
            </a:r>
          </a:p>
          <a:p>
            <a:r>
              <a:rPr lang="en-US" dirty="0"/>
              <a:t>(e.g. cortical artery, large vein, or venous sinus) due to violent </a:t>
            </a:r>
            <a:r>
              <a:rPr lang="en-US" dirty="0" smtClean="0"/>
              <a:t>trauma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392" y="2645296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5550"/>
            <a:ext cx="4181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23" y="2514600"/>
            <a:ext cx="368694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352" y="2514600"/>
            <a:ext cx="395512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 prognosis: poor overall, since the brain is often injured</a:t>
            </a:r>
          </a:p>
          <a:p>
            <a:r>
              <a:rPr lang="en-US" dirty="0" smtClean="0"/>
              <a:t>• CT: high density concave mass usually less uniform, less dense and more diffuse</a:t>
            </a:r>
          </a:p>
          <a:p>
            <a:r>
              <a:rPr lang="en-US" dirty="0" smtClean="0"/>
              <a:t>than </a:t>
            </a:r>
            <a:r>
              <a:rPr lang="en-US" dirty="0" err="1" smtClean="0"/>
              <a:t>extradural</a:t>
            </a:r>
            <a:r>
              <a:rPr lang="en-US" dirty="0" smtClean="0"/>
              <a:t> hematoma</a:t>
            </a:r>
          </a:p>
          <a:p>
            <a:r>
              <a:rPr lang="en-US" dirty="0" smtClean="0"/>
              <a:t>• management: craniotomy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3888432" cy="23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5550"/>
            <a:ext cx="4181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TRAUMA </a:t>
            </a:r>
            <a:br>
              <a:rPr lang="en-US" b="1" dirty="0" smtClean="0"/>
            </a:br>
            <a:r>
              <a:rPr lang="en-US" b="1" dirty="0" smtClean="0"/>
              <a:t>HEAD INJURY</a:t>
            </a:r>
            <a:endParaRPr lang="en-US" b="1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Scalp </a:t>
            </a:r>
            <a:r>
              <a:rPr lang="en-US" b="1" dirty="0">
                <a:solidFill>
                  <a:srgbClr val="0070C0"/>
                </a:solidFill>
              </a:rPr>
              <a:t>Injury</a:t>
            </a:r>
          </a:p>
          <a:p>
            <a:r>
              <a:rPr lang="en-US" b="1" dirty="0">
                <a:solidFill>
                  <a:srgbClr val="00B050"/>
                </a:solidFill>
              </a:rPr>
              <a:t>❏</a:t>
            </a:r>
            <a:r>
              <a:rPr lang="en-US" b="1" dirty="0"/>
              <a:t> rich blood supply</a:t>
            </a:r>
          </a:p>
          <a:p>
            <a:r>
              <a:rPr lang="en-US" b="1" dirty="0">
                <a:solidFill>
                  <a:srgbClr val="00B050"/>
                </a:solidFill>
              </a:rPr>
              <a:t>❏</a:t>
            </a:r>
            <a:r>
              <a:rPr lang="en-US" b="1" dirty="0"/>
              <a:t> considerable blood loss (vessels contract poorly when ruptured)</a:t>
            </a:r>
          </a:p>
          <a:p>
            <a:r>
              <a:rPr lang="en-US" b="1" dirty="0">
                <a:solidFill>
                  <a:srgbClr val="00B050"/>
                </a:solidFill>
              </a:rPr>
              <a:t>❏</a:t>
            </a:r>
            <a:r>
              <a:rPr lang="en-US" b="1" dirty="0"/>
              <a:t> minimal risk of infection due to rich </a:t>
            </a:r>
            <a:r>
              <a:rPr lang="en-US" b="1" dirty="0" err="1" smtClean="0"/>
              <a:t>vascularity</a:t>
            </a:r>
            <a:endParaRPr lang="en-US" b="1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6415" y="2514600"/>
            <a:ext cx="348175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35654" y="2514600"/>
            <a:ext cx="306051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</a:rPr>
              <a:t>❏</a:t>
            </a:r>
            <a:r>
              <a:rPr lang="en-US" sz="3000" b="1" dirty="0" smtClean="0"/>
              <a:t> chronic</a:t>
            </a:r>
          </a:p>
          <a:p>
            <a:r>
              <a:rPr lang="en-US" dirty="0" smtClean="0"/>
              <a:t>• often due to minor injuries or no history of injury</a:t>
            </a:r>
          </a:p>
          <a:p>
            <a:r>
              <a:rPr lang="en-US" dirty="0" smtClean="0"/>
              <a:t>• several weeks after injury</a:t>
            </a:r>
          </a:p>
          <a:p>
            <a:r>
              <a:rPr lang="en-US" dirty="0" smtClean="0"/>
              <a:t>• the clot from the original bleed </a:t>
            </a:r>
            <a:r>
              <a:rPr lang="en-US" dirty="0" err="1" smtClean="0"/>
              <a:t>liquifies</a:t>
            </a:r>
            <a:r>
              <a:rPr lang="en-US" dirty="0" smtClean="0"/>
              <a:t> and becomes bounded by a thick, friable,</a:t>
            </a:r>
          </a:p>
          <a:p>
            <a:pPr>
              <a:buNone/>
            </a:pPr>
            <a:r>
              <a:rPr lang="en-US" dirty="0" err="1" smtClean="0"/>
              <a:t>vascularized</a:t>
            </a:r>
            <a:r>
              <a:rPr lang="en-US" dirty="0" smtClean="0"/>
              <a:t> outer membrane and a thin, lucent inner membrane.</a:t>
            </a:r>
          </a:p>
          <a:p>
            <a:endParaRPr lang="en-US" dirty="0"/>
          </a:p>
        </p:txBody>
      </p:sp>
      <p:pic>
        <p:nvPicPr>
          <p:cNvPr id="2050" name="Picture 2" descr="E:\الدماغ\نزف رضي\حسين محمود\DSC014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الدماغ\نزف رضي\حسين محمود\DSC014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922862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0475" y="2890044"/>
            <a:ext cx="3190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الدماغ\نزف رضي\حسين محمود\DSC0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3115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• symptoms of raised ICP and sometimes seizures, progressive dementia, gait problem,</a:t>
            </a:r>
          </a:p>
          <a:p>
            <a:r>
              <a:rPr lang="en-US" dirty="0" err="1" smtClean="0"/>
              <a:t>obtundation</a:t>
            </a:r>
            <a:r>
              <a:rPr lang="en-US" dirty="0" smtClean="0"/>
              <a:t> out of proportion to focal neurological deficit, “the great imitator”</a:t>
            </a:r>
          </a:p>
          <a:p>
            <a:r>
              <a:rPr lang="en-US" dirty="0" smtClean="0"/>
              <a:t>(of dementia, </a:t>
            </a:r>
            <a:r>
              <a:rPr lang="en-US" dirty="0" err="1" smtClean="0"/>
              <a:t>tumours</a:t>
            </a:r>
            <a:r>
              <a:rPr lang="en-US" dirty="0" smtClean="0"/>
              <a:t>, etc.), normal pressure </a:t>
            </a:r>
            <a:r>
              <a:rPr lang="en-US" dirty="0" err="1" smtClean="0"/>
              <a:t>hyrocephalus</a:t>
            </a:r>
            <a:r>
              <a:rPr lang="en-US" dirty="0" smtClean="0"/>
              <a:t> (NPH)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253" y="2514600"/>
            <a:ext cx="318731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 </a:t>
            </a:r>
            <a:r>
              <a:rPr lang="en-US" dirty="0"/>
              <a:t>risk factors: older, alcoholic, patients with CSF shunts, anticoagulants</a:t>
            </a:r>
          </a:p>
          <a:p>
            <a:r>
              <a:rPr lang="en-US" dirty="0"/>
              <a:t>• expands due to repeated </a:t>
            </a:r>
            <a:r>
              <a:rPr lang="en-US" dirty="0" smtClean="0"/>
              <a:t>bleeding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0051" y="2534815"/>
            <a:ext cx="3591723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• prognosis: brain usually undamaged, however, recurrent bleeding from the outer membrane leads</a:t>
            </a:r>
          </a:p>
          <a:p>
            <a:r>
              <a:rPr lang="en-US" dirty="0" smtClean="0"/>
              <a:t>to expansion of the hematoma, increased ICP, shift of the cerebral hemispheres,</a:t>
            </a:r>
          </a:p>
          <a:p>
            <a:r>
              <a:rPr lang="en-US" dirty="0" err="1" smtClean="0"/>
              <a:t>transtentorial</a:t>
            </a:r>
            <a:r>
              <a:rPr lang="en-US" dirty="0" smtClean="0"/>
              <a:t> </a:t>
            </a:r>
            <a:r>
              <a:rPr lang="en-US" dirty="0" err="1" smtClean="0"/>
              <a:t>herniation</a:t>
            </a:r>
            <a:r>
              <a:rPr lang="en-US" dirty="0" smtClean="0"/>
              <a:t>, and death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• CT: low density (liquefied clot) concave mass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• management</a:t>
            </a:r>
            <a:r>
              <a:rPr lang="en-US" dirty="0" smtClean="0"/>
              <a:t>: burr hole drainage, craniotomy if recurrent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253" y="2514600"/>
            <a:ext cx="318731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7308" y="2514600"/>
            <a:ext cx="327997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111" y="2514600"/>
            <a:ext cx="3945603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6760"/>
            <a:ext cx="4040188" cy="37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11196"/>
            <a:ext cx="4041775" cy="365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040188" cy="38457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Comparison between subdural and epidural </a:t>
            </a:r>
            <a:r>
              <a:rPr lang="en-US" dirty="0" err="1" smtClean="0">
                <a:solidFill>
                  <a:srgbClr val="C00000"/>
                </a:solidFill>
              </a:rPr>
              <a:t>haematomas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EPIDURAL HAEMATOMA </a:t>
            </a:r>
            <a:r>
              <a:rPr lang="en-US" b="1" dirty="0" smtClean="0">
                <a:solidFill>
                  <a:srgbClr val="C00000"/>
                </a:solidFill>
              </a:rPr>
              <a:t>SUBDURAL HAEMATOMA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Incidence 1-4% of trauma cases</a:t>
            </a:r>
            <a:r>
              <a:rPr lang="en-US" b="1" dirty="0" smtClean="0"/>
              <a:t>; </a:t>
            </a:r>
            <a:r>
              <a:rPr lang="en-US" b="1" dirty="0" smtClean="0">
                <a:solidFill>
                  <a:srgbClr val="FF0000"/>
                </a:solidFill>
              </a:rPr>
              <a:t>10-20% of all trauma cases</a:t>
            </a:r>
            <a:r>
              <a:rPr lang="en-US" b="1" dirty="0" smtClean="0"/>
              <a:t>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10% of fatal trauma cases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30% of fatal trauma cases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Aetiology</a:t>
            </a:r>
            <a:r>
              <a:rPr lang="en-US" b="1" dirty="0" smtClean="0">
                <a:solidFill>
                  <a:srgbClr val="0070C0"/>
                </a:solidFill>
              </a:rPr>
              <a:t> Associated fractures in 85-95% of cases</a:t>
            </a:r>
            <a:r>
              <a:rPr lang="en-US" b="1" dirty="0" smtClean="0">
                <a:solidFill>
                  <a:srgbClr val="FF0000"/>
                </a:solidFill>
              </a:rPr>
              <a:t>; Tearing of the cortical veins of the </a:t>
            </a:r>
            <a:r>
              <a:rPr lang="en-US" b="1" dirty="0" err="1" smtClean="0">
                <a:solidFill>
                  <a:srgbClr val="FF0000"/>
                </a:solidFill>
              </a:rPr>
              <a:t>pons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Laceration of middle </a:t>
            </a:r>
            <a:r>
              <a:rPr lang="en-US" dirty="0" err="1" smtClean="0">
                <a:solidFill>
                  <a:srgbClr val="0070C0"/>
                </a:solidFill>
              </a:rPr>
              <a:t>meningeal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artery/</a:t>
            </a:r>
            <a:r>
              <a:rPr lang="en-US" dirty="0" err="1" smtClean="0">
                <a:solidFill>
                  <a:srgbClr val="FF0000"/>
                </a:solidFill>
              </a:rPr>
              <a:t>dural</a:t>
            </a:r>
            <a:r>
              <a:rPr lang="en-US" dirty="0" smtClean="0">
                <a:solidFill>
                  <a:srgbClr val="FF0000"/>
                </a:solidFill>
              </a:rPr>
              <a:t> venous sinus in 70-80% of cases.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Site Between skull and </a:t>
            </a:r>
            <a:r>
              <a:rPr lang="en-US" sz="1400" b="1" dirty="0" err="1" smtClean="0">
                <a:solidFill>
                  <a:srgbClr val="0070C0"/>
                </a:solidFill>
              </a:rPr>
              <a:t>dura</a:t>
            </a:r>
            <a:r>
              <a:rPr lang="en-US" sz="1400" b="1" dirty="0" smtClean="0">
                <a:solidFill>
                  <a:srgbClr val="0070C0"/>
                </a:solidFill>
              </a:rPr>
              <a:t> mater; </a:t>
            </a:r>
            <a:r>
              <a:rPr lang="en-US" sz="1400" b="1" dirty="0" smtClean="0">
                <a:solidFill>
                  <a:srgbClr val="FF0000"/>
                </a:solidFill>
              </a:rPr>
              <a:t>Between </a:t>
            </a:r>
            <a:r>
              <a:rPr lang="en-US" sz="1400" b="1" dirty="0" err="1" smtClean="0">
                <a:solidFill>
                  <a:srgbClr val="FF0000"/>
                </a:solidFill>
              </a:rPr>
              <a:t>dura</a:t>
            </a:r>
            <a:r>
              <a:rPr lang="en-US" sz="1400" b="1" dirty="0" smtClean="0">
                <a:solidFill>
                  <a:srgbClr val="FF0000"/>
                </a:solidFill>
              </a:rPr>
              <a:t> mater and </a:t>
            </a:r>
            <a:r>
              <a:rPr lang="en-US" sz="1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1400" b="1" dirty="0" smtClean="0">
                <a:solidFill>
                  <a:srgbClr val="FF0000"/>
                </a:solidFill>
              </a:rPr>
              <a:t> mater;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Crosses the </a:t>
            </a:r>
            <a:r>
              <a:rPr lang="en-US" sz="1400" dirty="0" err="1" smtClean="0">
                <a:solidFill>
                  <a:srgbClr val="0070C0"/>
                </a:solidFill>
              </a:rPr>
              <a:t>dura</a:t>
            </a:r>
            <a:r>
              <a:rPr lang="en-US" sz="1400" dirty="0" smtClean="0">
                <a:solidFill>
                  <a:srgbClr val="0070C0"/>
                </a:solidFill>
              </a:rPr>
              <a:t> mater Crosses the cranial </a:t>
            </a:r>
            <a:r>
              <a:rPr lang="en-US" sz="1400" dirty="0" err="1" smtClean="0">
                <a:solidFill>
                  <a:srgbClr val="FF0000"/>
                </a:solidFill>
              </a:rPr>
              <a:t>suturesbut</a:t>
            </a:r>
            <a:r>
              <a:rPr lang="en-US" sz="1400" dirty="0" smtClean="0">
                <a:solidFill>
                  <a:srgbClr val="FF0000"/>
                </a:solidFill>
              </a:rPr>
              <a:t> not the </a:t>
            </a:r>
            <a:r>
              <a:rPr lang="en-US" sz="1400" dirty="0" err="1" smtClean="0">
                <a:solidFill>
                  <a:srgbClr val="FF0000"/>
                </a:solidFill>
              </a:rPr>
              <a:t>dura</a:t>
            </a:r>
            <a:r>
              <a:rPr lang="en-US" sz="1400" dirty="0" smtClean="0">
                <a:solidFill>
                  <a:srgbClr val="FF0000"/>
                </a:solidFill>
              </a:rPr>
              <a:t> mater</a:t>
            </a:r>
            <a:r>
              <a:rPr lang="en-US" sz="1400" dirty="0" smtClean="0"/>
              <a:t>;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but not the cranial sutures; 95% are </a:t>
            </a:r>
            <a:r>
              <a:rPr lang="en-US" sz="1400" dirty="0" err="1" smtClean="0">
                <a:solidFill>
                  <a:srgbClr val="0070C0"/>
                </a:solidFill>
              </a:rPr>
              <a:t>supratentorial</a:t>
            </a:r>
            <a:r>
              <a:rPr lang="en-US" sz="14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95% are </a:t>
            </a:r>
            <a:r>
              <a:rPr lang="en-US" sz="1400" dirty="0" err="1" smtClean="0">
                <a:solidFill>
                  <a:srgbClr val="FF0000"/>
                </a:solidFill>
              </a:rPr>
              <a:t>supratentorial</a:t>
            </a:r>
            <a:r>
              <a:rPr lang="en-US" sz="1400" dirty="0" smtClean="0">
                <a:solidFill>
                  <a:srgbClr val="FF0000"/>
                </a:solidFill>
              </a:rPr>
              <a:t> 5% are bilateral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5% are </a:t>
            </a:r>
            <a:r>
              <a:rPr lang="en-US" sz="1400" dirty="0" err="1" smtClean="0">
                <a:solidFill>
                  <a:srgbClr val="0070C0"/>
                </a:solidFill>
              </a:rPr>
              <a:t>subtentorial</a:t>
            </a:r>
            <a:r>
              <a:rPr lang="en-US" sz="1400" dirty="0" smtClean="0"/>
              <a:t>;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5% bilateral  </a:t>
            </a:r>
            <a:r>
              <a:rPr lang="en-US" sz="1400" b="1" dirty="0" smtClean="0"/>
              <a:t>CT findings </a:t>
            </a:r>
            <a:r>
              <a:rPr lang="en-US" sz="1400" b="1" dirty="0" smtClean="0">
                <a:solidFill>
                  <a:srgbClr val="0070C0"/>
                </a:solidFill>
              </a:rPr>
              <a:t>Biconvex (lens) shape</a:t>
            </a:r>
            <a:r>
              <a:rPr lang="en-US" sz="1400" b="1" dirty="0" smtClean="0">
                <a:solidFill>
                  <a:srgbClr val="FF0000"/>
                </a:solidFill>
              </a:rPr>
              <a:t>; </a:t>
            </a:r>
            <a:r>
              <a:rPr lang="en-US" sz="1400" b="1" i="1" dirty="0" smtClean="0">
                <a:solidFill>
                  <a:srgbClr val="FF0000"/>
                </a:solidFill>
              </a:rPr>
              <a:t>Acute: 60%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hyperdense</a:t>
            </a:r>
            <a:r>
              <a:rPr lang="en-US" sz="1400" b="1" i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Shifts the white-grey matter interface; 40% mixed (hyper-/</a:t>
            </a:r>
            <a:r>
              <a:rPr lang="en-US" sz="1400" dirty="0" err="1" smtClean="0">
                <a:solidFill>
                  <a:srgbClr val="FF0000"/>
                </a:solidFill>
              </a:rPr>
              <a:t>hypodense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66% are </a:t>
            </a:r>
            <a:r>
              <a:rPr lang="en-US" sz="1400" dirty="0" err="1" smtClean="0">
                <a:solidFill>
                  <a:srgbClr val="0070C0"/>
                </a:solidFill>
              </a:rPr>
              <a:t>hyperdense</a:t>
            </a:r>
            <a:r>
              <a:rPr lang="en-US" sz="1400" dirty="0" smtClean="0">
                <a:solidFill>
                  <a:srgbClr val="0070C0"/>
                </a:solidFill>
              </a:rPr>
              <a:t>; </a:t>
            </a:r>
            <a:r>
              <a:rPr lang="en-US" sz="1400" i="1" dirty="0" err="1" smtClean="0">
                <a:solidFill>
                  <a:srgbClr val="0070C0"/>
                </a:solidFill>
              </a:rPr>
              <a:t>Subacute</a:t>
            </a:r>
            <a:r>
              <a:rPr lang="en-US" sz="1400" i="1" dirty="0" smtClean="0">
                <a:solidFill>
                  <a:srgbClr val="0070C0"/>
                </a:solidFill>
              </a:rPr>
              <a:t>: </a:t>
            </a:r>
            <a:r>
              <a:rPr lang="en-US" sz="1400" i="1" dirty="0" err="1" smtClean="0">
                <a:solidFill>
                  <a:srgbClr val="0070C0"/>
                </a:solidFill>
              </a:rPr>
              <a:t>isodense</a:t>
            </a:r>
            <a:r>
              <a:rPr lang="en-US" sz="1400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33% are mixed (hyper-/</a:t>
            </a:r>
            <a:r>
              <a:rPr lang="en-US" sz="1400" dirty="0" err="1" smtClean="0">
                <a:solidFill>
                  <a:srgbClr val="0070C0"/>
                </a:solidFill>
              </a:rPr>
              <a:t>hypodense</a:t>
            </a:r>
            <a:r>
              <a:rPr lang="en-US" sz="1400" dirty="0" smtClean="0">
                <a:solidFill>
                  <a:srgbClr val="0070C0"/>
                </a:solidFill>
              </a:rPr>
              <a:t>) </a:t>
            </a:r>
            <a:r>
              <a:rPr lang="en-US" sz="1400" i="1" dirty="0" smtClean="0">
                <a:solidFill>
                  <a:srgbClr val="0070C0"/>
                </a:solidFill>
              </a:rPr>
              <a:t>Chronic: </a:t>
            </a:r>
            <a:r>
              <a:rPr lang="en-US" sz="1400" i="1" dirty="0" err="1" smtClean="0">
                <a:solidFill>
                  <a:srgbClr val="0070C0"/>
                </a:solidFill>
              </a:rPr>
              <a:t>hypodense</a:t>
            </a:r>
            <a:endParaRPr lang="en-US" sz="1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Skull Fractures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❏</a:t>
            </a:r>
            <a:r>
              <a:rPr lang="en-US" b="1" dirty="0" smtClean="0"/>
              <a:t> depressed fractures ––&gt; double density on skull x-ray</a:t>
            </a:r>
          </a:p>
          <a:p>
            <a:r>
              <a:rPr lang="en-US" b="1" dirty="0" smtClean="0"/>
              <a:t>• simple fractures</a:t>
            </a:r>
          </a:p>
          <a:p>
            <a:r>
              <a:rPr lang="en-US" b="1" dirty="0" smtClean="0"/>
              <a:t>• compound fractures ––&gt; increased risk of infection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❏</a:t>
            </a:r>
            <a:r>
              <a:rPr lang="en-US" b="1" dirty="0" smtClean="0"/>
              <a:t> internal fractures into sinus ––&gt; meningitis, </a:t>
            </a:r>
            <a:r>
              <a:rPr lang="en-US" b="1" dirty="0" err="1" smtClean="0"/>
              <a:t>pneumocranium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 descr="C:\Users\comotech\Desktop\صورة٢٠٦٩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4330824" cy="41764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2204865"/>
            <a:ext cx="4330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err="1" smtClean="0"/>
              <a:t>Subarachnoi</a:t>
            </a:r>
            <a:r>
              <a:rPr lang="en-US" b="1" i="1" dirty="0" smtClean="0"/>
              <a:t> </a:t>
            </a:r>
            <a:r>
              <a:rPr lang="en-US" b="1" i="1" dirty="0" err="1" smtClean="0"/>
              <a:t>haemorrhage</a:t>
            </a:r>
            <a:endParaRPr lang="en-US" b="1" i="1" dirty="0" smtClean="0"/>
          </a:p>
          <a:p>
            <a:r>
              <a:rPr lang="en-US" dirty="0" smtClean="0"/>
              <a:t>1. Aneurysm, 90% of the cases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Arterio</a:t>
            </a:r>
            <a:r>
              <a:rPr lang="en-US" dirty="0" smtClean="0"/>
              <a:t>-venous malformation</a:t>
            </a:r>
          </a:p>
          <a:p>
            <a:r>
              <a:rPr lang="en-US" dirty="0" smtClean="0"/>
              <a:t>(AVM)</a:t>
            </a:r>
          </a:p>
          <a:p>
            <a:r>
              <a:rPr lang="en-US" dirty="0" smtClean="0"/>
              <a:t>3. Coagulation disorder</a:t>
            </a:r>
          </a:p>
          <a:p>
            <a:r>
              <a:rPr lang="en-US" dirty="0" smtClean="0"/>
              <a:t>4. Extension from intra-</a:t>
            </a:r>
            <a:r>
              <a:rPr lang="en-US" dirty="0" err="1" smtClean="0"/>
              <a:t>parenchymal</a:t>
            </a:r>
            <a:r>
              <a:rPr lang="en-US" dirty="0" smtClean="0"/>
              <a:t>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r>
              <a:rPr lang="en-US" dirty="0" smtClean="0"/>
              <a:t>5. Trauma</a:t>
            </a:r>
          </a:p>
          <a:p>
            <a:r>
              <a:rPr lang="en-US" dirty="0" smtClean="0"/>
              <a:t>6. Idiopathic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926" y="2514600"/>
            <a:ext cx="327997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27997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08550" y="2694781"/>
            <a:ext cx="35147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86" y="2514600"/>
            <a:ext cx="3794416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704" y="2514600"/>
            <a:ext cx="3794416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10" y="2514600"/>
            <a:ext cx="365376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421" y="2514600"/>
            <a:ext cx="3668982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Traumatic </a:t>
            </a:r>
            <a:r>
              <a:rPr lang="en-US" b="1" dirty="0" err="1"/>
              <a:t>Intracerebral</a:t>
            </a:r>
            <a:r>
              <a:rPr lang="en-US" b="1" dirty="0"/>
              <a:t> Hemorrhage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any size, any part of brain, may be multiple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immediate or delayed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frontal and temporal lobes most commonly injured (by coup/</a:t>
            </a:r>
            <a:r>
              <a:rPr lang="en-US" dirty="0" err="1"/>
              <a:t>contre</a:t>
            </a:r>
            <a:r>
              <a:rPr lang="en-US" dirty="0"/>
              <a:t>-coup mechanism)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48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464496" cy="401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BRAIN INJURY</a:t>
            </a:r>
          </a:p>
          <a:p>
            <a:r>
              <a:rPr lang="en-US" b="1" dirty="0"/>
              <a:t>Primary Impact Injury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mechanism of injury determines pathology: i.e. with penetrating injuries, gun shot wounds</a:t>
            </a:r>
          </a:p>
          <a:p>
            <a:r>
              <a:rPr lang="en-US" dirty="0"/>
              <a:t>• low velocity ––&gt; local damage</a:t>
            </a:r>
          </a:p>
          <a:p>
            <a:r>
              <a:rPr lang="en-US" dirty="0"/>
              <a:t>• high velocity ––&gt; distant damage possible (due to wave of compression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528210"/>
            <a:ext cx="4041775" cy="38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3825"/>
            <a:ext cx="4040188" cy="36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648" y="2514600"/>
            <a:ext cx="3670529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❏</a:t>
            </a:r>
            <a:r>
              <a:rPr lang="en-US" sz="2800" b="1" dirty="0" smtClean="0"/>
              <a:t> concussion</a:t>
            </a:r>
          </a:p>
          <a:p>
            <a:r>
              <a:rPr lang="en-US" dirty="0" smtClean="0"/>
              <a:t>• American Academy of Neurology (AAN) definition: “a trauma-induced alteration in mental status</a:t>
            </a:r>
          </a:p>
          <a:p>
            <a:r>
              <a:rPr lang="en-US" dirty="0" smtClean="0"/>
              <a:t>that may or may not involve loss of consciousness”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• AAN Classification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Grade 1: altered mental status &lt;15 min</a:t>
            </a:r>
          </a:p>
          <a:p>
            <a:r>
              <a:rPr lang="en-US" dirty="0" smtClean="0"/>
              <a:t>Grade 2: altered mental status &gt;15 min</a:t>
            </a:r>
          </a:p>
          <a:p>
            <a:r>
              <a:rPr lang="en-US" dirty="0" smtClean="0"/>
              <a:t>Grade 3: any loss of consciousness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• no </a:t>
            </a:r>
            <a:r>
              <a:rPr lang="en-US" dirty="0" err="1" smtClean="0">
                <a:solidFill>
                  <a:srgbClr val="C00000"/>
                </a:solidFill>
              </a:rPr>
              <a:t>parenchymal</a:t>
            </a:r>
            <a:r>
              <a:rPr lang="en-US" dirty="0" smtClean="0">
                <a:solidFill>
                  <a:srgbClr val="C00000"/>
                </a:solidFill>
              </a:rPr>
              <a:t> abnormalities on CT</a:t>
            </a:r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❏ coup (damage at site of blow)</a:t>
            </a:r>
          </a:p>
          <a:p>
            <a:r>
              <a:rPr lang="en-US" dirty="0"/>
              <a:t>❏ </a:t>
            </a:r>
            <a:r>
              <a:rPr lang="en-US" dirty="0" err="1"/>
              <a:t>contre</a:t>
            </a:r>
            <a:r>
              <a:rPr lang="en-US" dirty="0"/>
              <a:t>-coup (damage at opposite site of blow)</a:t>
            </a:r>
          </a:p>
          <a:p>
            <a:r>
              <a:rPr lang="en-US" dirty="0"/>
              <a:t>• acute decompression causes </a:t>
            </a:r>
            <a:r>
              <a:rPr lang="en-US" dirty="0" err="1"/>
              <a:t>cavitation</a:t>
            </a:r>
            <a:endParaRPr lang="en-US" dirty="0"/>
          </a:p>
          <a:p>
            <a:r>
              <a:rPr lang="en-US" dirty="0"/>
              <a:t>• followed by a wave of acute compression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63198" y="2514600"/>
            <a:ext cx="320542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50" y="2628106"/>
            <a:ext cx="3238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55069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❏ contusion (hemorrhagic)</a:t>
            </a:r>
            <a:endParaRPr lang="en-US" b="1" dirty="0" smtClean="0"/>
          </a:p>
          <a:p>
            <a:r>
              <a:rPr lang="en-US" dirty="0" smtClean="0"/>
              <a:t>• high density areas on CT with little mass effect</a:t>
            </a:r>
          </a:p>
          <a:p>
            <a:r>
              <a:rPr lang="en-US" dirty="0" smtClean="0"/>
              <a:t>• commonly occurs with brain impact on bony prominences (</a:t>
            </a:r>
            <a:r>
              <a:rPr lang="en-US" dirty="0" err="1" smtClean="0"/>
              <a:t>falx</a:t>
            </a:r>
            <a:r>
              <a:rPr lang="en-US" dirty="0" smtClean="0"/>
              <a:t>, sphenoid wing, floor of frontal</a:t>
            </a:r>
          </a:p>
          <a:p>
            <a:r>
              <a:rPr lang="en-US" dirty="0" smtClean="0"/>
              <a:t>and temporal </a:t>
            </a:r>
            <a:r>
              <a:rPr lang="en-US" dirty="0" err="1" smtClean="0"/>
              <a:t>fossae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18100" y="2585244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1719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❏</a:t>
            </a:r>
            <a:r>
              <a:rPr lang="en-US" dirty="0" smtClean="0"/>
              <a:t> </a:t>
            </a:r>
            <a:r>
              <a:rPr lang="en-US" dirty="0"/>
              <a:t>diffuse axonal injury (diffuse axonal shearing)</a:t>
            </a:r>
          </a:p>
          <a:p>
            <a:r>
              <a:rPr lang="en-US" dirty="0"/>
              <a:t>• may tear blood vessels-&gt;hemorrhagic foci (may not be proportionate to axonal injury)</a:t>
            </a:r>
          </a:p>
          <a:p>
            <a:r>
              <a:rPr lang="en-US" dirty="0"/>
              <a:t>• wide variety of damage results</a:t>
            </a:r>
          </a:p>
          <a:p>
            <a:r>
              <a:rPr lang="en-US" dirty="0"/>
              <a:t>• all brain injury causes shear</a:t>
            </a:r>
          </a:p>
          <a:p>
            <a:r>
              <a:rPr lang="en-US" dirty="0"/>
              <a:t>• often the cause of decreased LOC if no space occupying lesion on CT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63198" y="2514600"/>
            <a:ext cx="320542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Secondary Pathologic Processes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1/3 who die in hospital after head injury were able to talk after the injury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delayed and progressive injury to the brain due to:</a:t>
            </a:r>
          </a:p>
          <a:p>
            <a:r>
              <a:rPr lang="en-US" dirty="0"/>
              <a:t>• edema</a:t>
            </a:r>
          </a:p>
          <a:p>
            <a:r>
              <a:rPr lang="en-US" dirty="0"/>
              <a:t>• intracranial hemorrhages</a:t>
            </a:r>
          </a:p>
          <a:p>
            <a:r>
              <a:rPr lang="en-US" dirty="0"/>
              <a:t>• ischemia/infarction</a:t>
            </a:r>
          </a:p>
          <a:p>
            <a:r>
              <a:rPr lang="en-US" dirty="0"/>
              <a:t>• raised ICP (which leads to (decreased cerebral perfusion pressure (CPP) and </a:t>
            </a:r>
            <a:r>
              <a:rPr lang="en-US" dirty="0" err="1"/>
              <a:t>herniation</a:t>
            </a:r>
            <a:endParaRPr lang="en-US" dirty="0"/>
          </a:p>
        </p:txBody>
      </p:sp>
      <p:pic>
        <p:nvPicPr>
          <p:cNvPr id="4098" name="Picture 2" descr="C:\Users\comotech\Desktop\صورة٢٠٧٠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7425" y="2514600"/>
            <a:ext cx="32197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5325" y="2514600"/>
            <a:ext cx="2841174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Extracranial</a:t>
            </a:r>
            <a:r>
              <a:rPr lang="en-US" b="1" dirty="0"/>
              <a:t> Conditions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hypoxemia</a:t>
            </a:r>
          </a:p>
          <a:p>
            <a:r>
              <a:rPr lang="en-US" dirty="0"/>
              <a:t>• trauma: chest, upper airway, brainstem</a:t>
            </a:r>
          </a:p>
          <a:p>
            <a:r>
              <a:rPr lang="en-US" dirty="0"/>
              <a:t>• exceptionally damaging to traumatized brain cells</a:t>
            </a:r>
          </a:p>
          <a:p>
            <a:r>
              <a:rPr lang="en-US" dirty="0"/>
              <a:t>• leads to ischemia, raised ICP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</a:t>
            </a:r>
            <a:r>
              <a:rPr lang="en-US" dirty="0" err="1"/>
              <a:t>hypercarbia</a:t>
            </a:r>
            <a:endParaRPr lang="en-US" dirty="0"/>
          </a:p>
          <a:p>
            <a:r>
              <a:rPr lang="en-US" dirty="0"/>
              <a:t>• leads to raised ICP (secondary to </a:t>
            </a:r>
            <a:r>
              <a:rPr lang="en-US" dirty="0" err="1"/>
              <a:t>vasodilation</a:t>
            </a:r>
            <a:r>
              <a:rPr lang="en-US" dirty="0"/>
              <a:t>)</a:t>
            </a:r>
          </a:p>
        </p:txBody>
      </p:sp>
      <p:pic>
        <p:nvPicPr>
          <p:cNvPr id="5122" name="Picture 2" descr="C:\Users\comotech\Desktop\صورة٢٠٧٣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920" y="2922862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systemic hypotension</a:t>
            </a:r>
          </a:p>
          <a:p>
            <a:r>
              <a:rPr lang="en-US" dirty="0"/>
              <a:t>• caused by blood loss, not by head injury (e.g. ruptured spleen)</a:t>
            </a:r>
          </a:p>
          <a:p>
            <a:r>
              <a:rPr lang="en-US" dirty="0"/>
              <a:t>• cerebral </a:t>
            </a:r>
            <a:r>
              <a:rPr lang="en-US" dirty="0" err="1"/>
              <a:t>autoregulation</a:t>
            </a:r>
            <a:r>
              <a:rPr lang="en-US" dirty="0"/>
              <a:t> lost in trauma</a:t>
            </a:r>
          </a:p>
          <a:p>
            <a:r>
              <a:rPr lang="en-US" dirty="0"/>
              <a:t>• leads to decreased CPP, ischemia</a:t>
            </a:r>
          </a:p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hyperpyrexia</a:t>
            </a:r>
          </a:p>
          <a:p>
            <a:r>
              <a:rPr lang="en-US" dirty="0"/>
              <a:t>• leads to increased brain metabolic demands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585" y="2514600"/>
            <a:ext cx="3710654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fluid and electrolyte imbalance</a:t>
            </a:r>
          </a:p>
          <a:p>
            <a:r>
              <a:rPr lang="en-US" dirty="0"/>
              <a:t>• iatrogenic (most common)</a:t>
            </a:r>
          </a:p>
          <a:p>
            <a:r>
              <a:rPr lang="en-US" dirty="0"/>
              <a:t>• syndrome of inappropriate </a:t>
            </a:r>
            <a:r>
              <a:rPr lang="en-US" dirty="0" err="1"/>
              <a:t>antidiuretic</a:t>
            </a:r>
            <a:r>
              <a:rPr lang="en-US" dirty="0"/>
              <a:t> hormone (SIADH) secretion (from head injury)</a:t>
            </a:r>
          </a:p>
          <a:p>
            <a:r>
              <a:rPr lang="en-US" dirty="0"/>
              <a:t>• diabetes </a:t>
            </a:r>
            <a:r>
              <a:rPr lang="en-US" dirty="0" err="1"/>
              <a:t>insipidus</a:t>
            </a:r>
            <a:r>
              <a:rPr lang="en-US" dirty="0"/>
              <a:t> (DI) (from head injury)</a:t>
            </a:r>
          </a:p>
          <a:p>
            <a:r>
              <a:rPr lang="en-US" dirty="0"/>
              <a:t>• may lead to cerebral edema and raised ICP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❏</a:t>
            </a:r>
            <a:r>
              <a:rPr lang="en-US" dirty="0"/>
              <a:t> fat embolism</a:t>
            </a:r>
          </a:p>
          <a:p>
            <a:r>
              <a:rPr lang="en-US" dirty="0"/>
              <a:t>• multiple trauma</a:t>
            </a:r>
          </a:p>
          <a:p>
            <a:r>
              <a:rPr lang="en-US" dirty="0"/>
              <a:t>• long bone fractures</a:t>
            </a:r>
          </a:p>
          <a:p>
            <a:r>
              <a:rPr lang="en-US" dirty="0"/>
              <a:t>• </a:t>
            </a:r>
            <a:r>
              <a:rPr lang="en-US" dirty="0" err="1"/>
              <a:t>petechiae</a:t>
            </a:r>
            <a:r>
              <a:rPr lang="en-US" dirty="0"/>
              <a:t> and edema</a:t>
            </a:r>
          </a:p>
          <a:p>
            <a:r>
              <a:rPr lang="en-US" dirty="0"/>
              <a:t>• hypoxia a key feature due to pulmonary </a:t>
            </a:r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❏ </a:t>
            </a:r>
            <a:r>
              <a:rPr lang="en-US" dirty="0" err="1"/>
              <a:t>coagulopathy</a:t>
            </a:r>
            <a:endParaRPr lang="en-US" dirty="0"/>
          </a:p>
          <a:p>
            <a:r>
              <a:rPr lang="en-US" dirty="0"/>
              <a:t>❏ post-traumatic carotid artery dissection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Intracranial Conditions</a:t>
            </a:r>
          </a:p>
          <a:p>
            <a:r>
              <a:rPr lang="en-US" dirty="0"/>
              <a:t>❏ raised ICP due to</a:t>
            </a:r>
          </a:p>
          <a:p>
            <a:r>
              <a:rPr lang="en-US" dirty="0"/>
              <a:t>• traumatic cerebral edema OR traumatic intracranial hemorrhage</a:t>
            </a:r>
          </a:p>
          <a:p>
            <a:r>
              <a:rPr lang="en-US" dirty="0"/>
              <a:t>❏ raised ICP results in</a:t>
            </a:r>
          </a:p>
          <a:p>
            <a:r>
              <a:rPr lang="en-US" dirty="0"/>
              <a:t>• decreased cerebral perfusion (CPP = MAP – ICP)</a:t>
            </a:r>
          </a:p>
          <a:p>
            <a:r>
              <a:rPr lang="en-US" dirty="0"/>
              <a:t>• +/– </a:t>
            </a:r>
            <a:r>
              <a:rPr lang="en-US" dirty="0" err="1"/>
              <a:t>herniation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7237" y="2080419"/>
            <a:ext cx="3438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2525" y="2080419"/>
            <a:ext cx="3409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80052"/>
            <a:ext cx="4038600" cy="43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LATE COMPLICATIONS OF HEAD INJURY</a:t>
            </a:r>
          </a:p>
          <a:p>
            <a:r>
              <a:rPr lang="en-US" b="1" dirty="0"/>
              <a:t>Seizures</a:t>
            </a:r>
          </a:p>
          <a:p>
            <a:r>
              <a:rPr lang="en-US" dirty="0"/>
              <a:t>❏ 5% of head injury patients develop seizures</a:t>
            </a:r>
          </a:p>
          <a:p>
            <a:r>
              <a:rPr lang="en-US" dirty="0"/>
              <a:t>❏ incidence related to severity and location of injury ––&gt; increased with local brain damage</a:t>
            </a:r>
          </a:p>
          <a:p>
            <a:r>
              <a:rPr lang="en-US" dirty="0"/>
              <a:t>or intracranial hemorrhage</a:t>
            </a:r>
          </a:p>
          <a:p>
            <a:r>
              <a:rPr lang="en-US" dirty="0"/>
              <a:t>❏ post-traumatic seizure may be immediate, early, or late</a:t>
            </a:r>
          </a:p>
          <a:p>
            <a:r>
              <a:rPr lang="en-US" dirty="0"/>
              <a:t>❏ presence of early (within first week) post traumatic seizure, incidence of later seizures rises to 25%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Meningitis</a:t>
            </a:r>
          </a:p>
          <a:p>
            <a:r>
              <a:rPr lang="en-US" dirty="0"/>
              <a:t>❏ associated with CSF leak from nose or ear</a:t>
            </a:r>
          </a:p>
          <a:p>
            <a:r>
              <a:rPr lang="en-US" b="1" dirty="0"/>
              <a:t>Hydrocephalus</a:t>
            </a:r>
          </a:p>
          <a:p>
            <a:r>
              <a:rPr lang="en-US" dirty="0"/>
              <a:t>❏ acute hydrocephalus or delayed normal pressure hydrocephalus (NPH)</a:t>
            </a:r>
          </a:p>
        </p:txBody>
      </p:sp>
      <p:pic>
        <p:nvPicPr>
          <p:cNvPr id="1026" name="Picture 2" descr="E:\الدماغ\التشوهات العصبية\استسقاءدماغ\محمد سليم\صورة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الدماغ\التشوهات العصبية\استسقاءدماغ\محمد سليم\محمد سلي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  <p:pic>
        <p:nvPicPr>
          <p:cNvPr id="2051" name="Picture 3" descr="E:\الدماغ\التشوهات العصبية\استسقاءدماغ\محمد سليم\صورة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082" y="1920875"/>
            <a:ext cx="378083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43525" y="1920875"/>
            <a:ext cx="38479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Post-traumatic </a:t>
            </a:r>
            <a:r>
              <a:rPr lang="en-US" dirty="0" err="1" smtClean="0"/>
              <a:t>sequelae</a:t>
            </a:r>
            <a:r>
              <a:rPr lang="en-US" dirty="0" smtClean="0"/>
              <a:t> of head injuries</a:t>
            </a:r>
          </a:p>
          <a:p>
            <a:r>
              <a:rPr lang="en-US" dirty="0" smtClean="0"/>
              <a:t>1) - Cortical atrophy</a:t>
            </a:r>
          </a:p>
          <a:p>
            <a:r>
              <a:rPr lang="en-US" dirty="0" smtClean="0"/>
              <a:t>2) - </a:t>
            </a:r>
            <a:r>
              <a:rPr lang="en-US" dirty="0" err="1" smtClean="0"/>
              <a:t>Encephalomalacia</a:t>
            </a:r>
            <a:endParaRPr lang="en-US" dirty="0" smtClean="0"/>
          </a:p>
          <a:p>
            <a:r>
              <a:rPr lang="en-US" dirty="0" smtClean="0"/>
              <a:t>3) - </a:t>
            </a:r>
            <a:r>
              <a:rPr lang="en-US" dirty="0" err="1" smtClean="0"/>
              <a:t>Pneumocephalus</a:t>
            </a:r>
            <a:endParaRPr lang="en-US" dirty="0" smtClean="0"/>
          </a:p>
          <a:p>
            <a:r>
              <a:rPr lang="en-US" dirty="0" smtClean="0"/>
              <a:t>4) - </a:t>
            </a:r>
            <a:r>
              <a:rPr lang="en-US" dirty="0" err="1" smtClean="0"/>
              <a:t>Leptomeningeal</a:t>
            </a:r>
            <a:r>
              <a:rPr lang="en-US" dirty="0" smtClean="0"/>
              <a:t> cyst formation</a:t>
            </a:r>
          </a:p>
          <a:p>
            <a:r>
              <a:rPr lang="en-US" dirty="0" smtClean="0"/>
              <a:t>5) - Cranial nerve lesions</a:t>
            </a:r>
          </a:p>
          <a:p>
            <a:r>
              <a:rPr lang="en-US" dirty="0" smtClean="0"/>
              <a:t>6) - Diabetes </a:t>
            </a:r>
            <a:r>
              <a:rPr lang="en-US" dirty="0" err="1" smtClean="0"/>
              <a:t>insipidus</a:t>
            </a:r>
            <a:r>
              <a:rPr lang="en-US" dirty="0" smtClean="0"/>
              <a:t> (pituitary injury)</a:t>
            </a:r>
          </a:p>
          <a:p>
            <a:r>
              <a:rPr lang="en-US" dirty="0" smtClean="0"/>
              <a:t>7) - Hydrocephalus (communicating or obstructive)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4294967295"/>
          </p:nvPr>
        </p:nvSpPr>
        <p:spPr>
          <a:xfrm>
            <a:off x="0" y="1916832"/>
            <a:ext cx="4038600" cy="4433888"/>
          </a:xfrm>
        </p:spPr>
        <p:txBody>
          <a:bodyPr/>
          <a:lstStyle/>
          <a:p>
            <a:endParaRPr lang="ar-SY" dirty="0" smtClean="0"/>
          </a:p>
          <a:p>
            <a:endParaRPr lang="ar-SY" dirty="0" smtClean="0"/>
          </a:p>
          <a:p>
            <a:endParaRPr lang="ar-SY" dirty="0" smtClean="0"/>
          </a:p>
          <a:p>
            <a:endParaRPr lang="ar-SY" dirty="0" smtClean="0"/>
          </a:p>
        </p:txBody>
      </p:sp>
      <p:sp>
        <p:nvSpPr>
          <p:cNvPr id="10" name="مستطيل 9"/>
          <p:cNvSpPr/>
          <p:nvPr/>
        </p:nvSpPr>
        <p:spPr>
          <a:xfrm>
            <a:off x="387453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b="1" dirty="0" smtClean="0"/>
              <a:t> </a:t>
            </a:r>
            <a:endParaRPr lang="en-US" sz="6000" dirty="0"/>
          </a:p>
        </p:txBody>
      </p:sp>
      <p:sp>
        <p:nvSpPr>
          <p:cNvPr id="5" name="مستطيل 4"/>
          <p:cNvSpPr/>
          <p:nvPr/>
        </p:nvSpPr>
        <p:spPr>
          <a:xfrm>
            <a:off x="3713431" y="3244334"/>
            <a:ext cx="5341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6600" b="1" i="1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نشكرحسن</a:t>
            </a:r>
            <a:r>
              <a:rPr lang="ar-SY" sz="6600" b="1" i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استماعكم</a:t>
            </a:r>
            <a:endParaRPr lang="en-US" sz="6600" b="1" i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082" y="1920875"/>
            <a:ext cx="378083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45325"/>
            <a:ext cx="4038600" cy="31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2076"/>
            <a:ext cx="4038600" cy="38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55069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❏</a:t>
            </a:r>
            <a:r>
              <a:rPr lang="en-US" b="1" dirty="0" smtClean="0"/>
              <a:t> basal skull fractures ––&gt; not readily seen on x-ray, rely on clinical signs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retroauricular</a:t>
            </a:r>
            <a:r>
              <a:rPr lang="en-US" b="1" dirty="0" smtClean="0"/>
              <a:t> </a:t>
            </a:r>
            <a:r>
              <a:rPr lang="en-US" b="1" dirty="0" err="1" smtClean="0"/>
              <a:t>ecchymoses</a:t>
            </a:r>
            <a:r>
              <a:rPr lang="en-US" b="1" dirty="0" smtClean="0"/>
              <a:t> (Battle’s sign)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periorbital</a:t>
            </a:r>
            <a:r>
              <a:rPr lang="en-US" b="1" dirty="0" smtClean="0"/>
              <a:t> </a:t>
            </a:r>
            <a:r>
              <a:rPr lang="en-US" b="1" dirty="0" err="1" smtClean="0"/>
              <a:t>ecchymoses</a:t>
            </a:r>
            <a:r>
              <a:rPr lang="en-US" b="1" dirty="0" smtClean="0"/>
              <a:t> (raccoon eyes)</a:t>
            </a:r>
          </a:p>
          <a:p>
            <a:r>
              <a:rPr lang="en-US" b="1" dirty="0" smtClean="0"/>
              <a:t>• </a:t>
            </a:r>
            <a:r>
              <a:rPr lang="en-US" b="1" dirty="0" err="1" smtClean="0"/>
              <a:t>hemotympanum</a:t>
            </a:r>
            <a:endParaRPr lang="en-US" b="1" dirty="0" smtClean="0"/>
          </a:p>
          <a:p>
            <a:r>
              <a:rPr lang="en-US" b="1" dirty="0" smtClean="0"/>
              <a:t>• CSF </a:t>
            </a:r>
            <a:r>
              <a:rPr lang="en-US" b="1" dirty="0" err="1" smtClean="0"/>
              <a:t>rhinorrhea</a:t>
            </a:r>
            <a:r>
              <a:rPr lang="en-US" b="1" dirty="0" smtClean="0"/>
              <a:t>, </a:t>
            </a:r>
            <a:r>
              <a:rPr lang="en-US" b="1" dirty="0" err="1" smtClean="0"/>
              <a:t>otorrhea</a:t>
            </a:r>
            <a:endParaRPr lang="en-US" b="1" dirty="0" smtClean="0"/>
          </a:p>
          <a:p>
            <a:r>
              <a:rPr lang="en-US" b="1" dirty="0" smtClean="0"/>
              <a:t>• suspect with </a:t>
            </a:r>
            <a:r>
              <a:rPr lang="en-US" b="1" dirty="0" err="1" smtClean="0"/>
              <a:t>Lefort</a:t>
            </a:r>
            <a:r>
              <a:rPr lang="en-US" b="1" dirty="0" smtClean="0"/>
              <a:t> II or III </a:t>
            </a:r>
            <a:r>
              <a:rPr lang="en-US" b="1" dirty="0" err="1" smtClean="0"/>
              <a:t>midface</a:t>
            </a:r>
            <a:r>
              <a:rPr lang="en-US" b="1" dirty="0" smtClean="0"/>
              <a:t> fracture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201884"/>
            <a:ext cx="4038600" cy="38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55317"/>
            <a:ext cx="4038600" cy="39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30287"/>
            <a:ext cx="4038600" cy="386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935</TotalTime>
  <Words>1316</Words>
  <Application>Microsoft Office PowerPoint</Application>
  <PresentationFormat>عرض على الشاشة (3:4)‏</PresentationFormat>
  <Paragraphs>180</Paragraphs>
  <Slides>56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57" baseType="lpstr">
      <vt:lpstr>تدفق</vt:lpstr>
      <vt:lpstr>أذيات الرأس الرضية</vt:lpstr>
      <vt:lpstr>TRAUMA  HEAD INJURY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INTRACRANIAL BLEEDING 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 HEAD INJURY</dc:title>
  <dc:creator>comotech</dc:creator>
  <cp:lastModifiedBy>comotech</cp:lastModifiedBy>
  <cp:revision>63</cp:revision>
  <dcterms:created xsi:type="dcterms:W3CDTF">2011-10-09T16:48:08Z</dcterms:created>
  <dcterms:modified xsi:type="dcterms:W3CDTF">2012-06-18T16:24:18Z</dcterms:modified>
</cp:coreProperties>
</file>