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6" r:id="rId2"/>
    <p:sldId id="310" r:id="rId3"/>
    <p:sldId id="257" r:id="rId4"/>
    <p:sldId id="258" r:id="rId5"/>
    <p:sldId id="289" r:id="rId6"/>
    <p:sldId id="260" r:id="rId7"/>
    <p:sldId id="307" r:id="rId8"/>
    <p:sldId id="261" r:id="rId9"/>
    <p:sldId id="262" r:id="rId10"/>
    <p:sldId id="30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3" r:id="rId22"/>
    <p:sldId id="273" r:id="rId23"/>
    <p:sldId id="274" r:id="rId24"/>
    <p:sldId id="297" r:id="rId25"/>
    <p:sldId id="275" r:id="rId26"/>
    <p:sldId id="276" r:id="rId27"/>
    <p:sldId id="277" r:id="rId28"/>
    <p:sldId id="278" r:id="rId29"/>
    <p:sldId id="309" r:id="rId30"/>
    <p:sldId id="279" r:id="rId31"/>
    <p:sldId id="280" r:id="rId32"/>
    <p:sldId id="281" r:id="rId33"/>
    <p:sldId id="290" r:id="rId34"/>
    <p:sldId id="283" r:id="rId35"/>
    <p:sldId id="284" r:id="rId36"/>
    <p:sldId id="285" r:id="rId37"/>
    <p:sldId id="286" r:id="rId38"/>
    <p:sldId id="287" r:id="rId39"/>
    <p:sldId id="259" r:id="rId40"/>
    <p:sldId id="288" r:id="rId41"/>
    <p:sldId id="311" r:id="rId42"/>
    <p:sldId id="312" r:id="rId43"/>
    <p:sldId id="292" r:id="rId44"/>
    <p:sldId id="293" r:id="rId45"/>
    <p:sldId id="294" r:id="rId46"/>
    <p:sldId id="295" r:id="rId47"/>
    <p:sldId id="299" r:id="rId48"/>
    <p:sldId id="300" r:id="rId49"/>
    <p:sldId id="301" r:id="rId50"/>
    <p:sldId id="302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5D98-03C0-4642-B6C5-6A35C5705E6F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2DCE-404E-4960-9005-F71D5D95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B9F4-5405-4329-AFA1-55E17B764FE4}" type="datetimeFigureOut">
              <a:rPr lang="en-US" smtClean="0"/>
              <a:pPr/>
              <a:t>6/17/2012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DC89-9B79-4D44-B2BC-C524259BA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38200" y="1219200"/>
            <a:ext cx="7622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/>
                <a:solidFill>
                  <a:schemeClr val="accent3"/>
                </a:solidFill>
                <a:effectLst/>
                <a:cs typeface="Diwani Bent" pitchFamily="2" charset="-78"/>
              </a:rPr>
              <a:t>مقاربة</a:t>
            </a:r>
            <a:r>
              <a:rPr lang="ar-QA" sz="9600" b="1" cap="none" spc="0" dirty="0" smtClean="0">
                <a:ln/>
                <a:solidFill>
                  <a:schemeClr val="accent3"/>
                </a:solidFill>
                <a:effectLst/>
                <a:cs typeface="Diwani Bent" pitchFamily="2" charset="-78"/>
              </a:rPr>
              <a:t>طفل </a:t>
            </a:r>
            <a:r>
              <a:rPr lang="ar-QA" sz="9600" b="1" cap="none" spc="0" dirty="0" smtClean="0">
                <a:ln/>
                <a:solidFill>
                  <a:schemeClr val="accent3"/>
                </a:solidFill>
                <a:effectLst/>
                <a:cs typeface="Diwani Bent" pitchFamily="2" charset="-78"/>
              </a:rPr>
              <a:t>في الإسعاف</a:t>
            </a:r>
            <a:endParaRPr lang="ar-SA" sz="9600" b="1" cap="none" spc="0" dirty="0">
              <a:ln/>
              <a:solidFill>
                <a:schemeClr val="accent3"/>
              </a:solidFill>
              <a:effectLst/>
              <a:cs typeface="Diwani Ben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0400" y="3886200"/>
            <a:ext cx="28745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QA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د.علياء العلبي</a:t>
            </a:r>
            <a:endParaRPr lang="ar-SA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05200" y="472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اختصاصية طب أطفال</a:t>
            </a:r>
          </a:p>
          <a:p>
            <a:pPr algn="ctr" rtl="1"/>
            <a:r>
              <a:rPr lang="ar-SY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حائزة على شهادة </a:t>
            </a:r>
            <a:r>
              <a:rPr lang="ar-SY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البورد</a:t>
            </a:r>
            <a:r>
              <a:rPr lang="ar-SY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 العربي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QA" sz="2800" u="sng" dirty="0" smtClean="0">
                <a:solidFill>
                  <a:srgbClr val="C00000"/>
                </a:solidFill>
              </a:rPr>
              <a:t>عدد مرات التنفس :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يفضل تقييم عدد مرات التنفس قبل الفحص السريري لأن القلق و الهياج تغير عادةً المعدل الأساسي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إذا كان لدى الطفل أي حالة تزيد المتطلبات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الاستقلابية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توقع أن يكون عدد مرات التنفس أعلى من الطبيعي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يجب أن يكون معدل تنفس أي طفل &gt; 60 /د لفترة متواصلة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بطء التنفس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التنفس غير المنتظم غالباً علامات لقصور تنفسي وشيك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توقف تنفس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QA" dirty="0" smtClean="0">
                <a:solidFill>
                  <a:schemeClr val="accent6">
                    <a:lumMod val="50000"/>
                  </a:schemeClr>
                </a:solidFill>
              </a:rPr>
              <a:t>نقص معدل التنفس من السريع إلى معدل أقرب للسوي قد يشير إلى تحسن إذا ترافق مع تحسن الوعي و نقص الجهد التنفسي و علامات التعطش للهواء </a:t>
            </a:r>
          </a:p>
          <a:p>
            <a:pPr algn="r">
              <a:buNone/>
            </a:pPr>
            <a:r>
              <a:rPr lang="ar-QA" dirty="0" smtClean="0">
                <a:solidFill>
                  <a:schemeClr val="accent6">
                    <a:lumMod val="50000"/>
                  </a:schemeClr>
                </a:solidFill>
              </a:rPr>
              <a:t>نقص معدل التنفس أو عدم انتظامه مع تدهور مستوى الوعي يشير إلى سوء حالة المريض السريرية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1148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عدد</a:t>
                      </a:r>
                      <a:r>
                        <a:rPr lang="ar-QA" sz="2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مرات التنفس بالدقيقة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3</a:t>
                      </a:r>
                      <a:r>
                        <a:rPr lang="ar-QA" dirty="0" smtClean="0"/>
                        <a:t>0 – </a:t>
                      </a:r>
                      <a:r>
                        <a:rPr lang="ar-SY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24 – </a:t>
                      </a:r>
                      <a:r>
                        <a:rPr lang="ar-SY" dirty="0" smtClean="0"/>
                        <a:t>3</a:t>
                      </a:r>
                      <a:r>
                        <a:rPr lang="ar-QA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20 - 24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12 - 16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495800" y="1600200"/>
          <a:ext cx="41148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العمر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رضيع أقل من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 1 - </a:t>
                      </a:r>
                      <a:r>
                        <a:rPr lang="ar-SY" dirty="0" smtClean="0"/>
                        <a:t>5</a:t>
                      </a:r>
                      <a:r>
                        <a:rPr lang="ar-QA" dirty="0" smtClean="0"/>
                        <a:t>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6 – 12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13 – 18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ar-SY" dirty="0" smtClean="0">
                <a:solidFill>
                  <a:schemeClr val="accent5">
                    <a:lumMod val="50000"/>
                  </a:schemeClr>
                </a:solidFill>
              </a:rPr>
              <a:t>اضطرابات معدل التنفس:</a:t>
            </a:r>
          </a:p>
          <a:p>
            <a:pPr algn="r">
              <a:buNone/>
            </a:pPr>
            <a:r>
              <a:rPr lang="ar-SY" sz="2400" dirty="0" smtClean="0">
                <a:solidFill>
                  <a:schemeClr val="accent5">
                    <a:lumMod val="50000"/>
                  </a:schemeClr>
                </a:solidFill>
              </a:rPr>
              <a:t>تسرع التنفس :  </a:t>
            </a: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علامة للعسرة التنفسية </a:t>
            </a:r>
          </a:p>
          <a:p>
            <a:pPr algn="r">
              <a:buNone/>
            </a:pP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استجابة فيزيولوجية للشدة</a:t>
            </a:r>
          </a:p>
          <a:p>
            <a:pPr algn="r">
              <a:buNone/>
            </a:pP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تسرع التنفس الصامت كمحاولة للحفاظ على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التوازن الحمضي القلوي</a:t>
            </a:r>
            <a:endParaRPr lang="ar-SY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ar-SY" sz="2400" dirty="0" smtClean="0">
                <a:solidFill>
                  <a:schemeClr val="accent5">
                    <a:lumMod val="50000"/>
                  </a:schemeClr>
                </a:solidFill>
              </a:rPr>
              <a:t>بطء التنفس :</a:t>
            </a:r>
            <a:r>
              <a:rPr lang="ar-QA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 تنفس غير منتظم لدى طفل مريض بشدة هي علامة سريرية سيئة لأنها تشير غالباً إلى توقف تنفس وشيك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إنتان – نقص حرارة - أدوية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QA" sz="2400" dirty="0" smtClean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قد يدل على التعب – أذية</a:t>
            </a:r>
            <a:endParaRPr lang="ar-SY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r>
              <a:rPr lang="ar-SY" sz="2400" dirty="0" smtClean="0">
                <a:solidFill>
                  <a:schemeClr val="accent5">
                    <a:lumMod val="50000"/>
                  </a:schemeClr>
                </a:solidFill>
              </a:rPr>
              <a:t>توقف التنفس :</a:t>
            </a:r>
            <a:r>
              <a:rPr lang="ar-QA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توقف جريان الهواء &gt; 20 ثا أو لفترة أقصر إذا ترافق مع بطء قلب – زرقة أو شحوب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يقسم إلى : مركزي – انسدادي - مختلط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ar-QA" dirty="0" smtClean="0">
                <a:solidFill>
                  <a:schemeClr val="accent4">
                    <a:lumMod val="50000"/>
                  </a:schemeClr>
                </a:solidFill>
              </a:rPr>
              <a:t>الجهد التنفسي 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ناجم عن محاولات المريض تحسين الأكسجة أو التهوية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4">
                    <a:lumMod val="50000"/>
                  </a:schemeClr>
                </a:solidFill>
              </a:rPr>
              <a:t>رقص خنابتي الأنف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4">
                    <a:lumMod val="50000"/>
                  </a:schemeClr>
                </a:solidFill>
              </a:rPr>
              <a:t>انسحاب الصدر: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يقترح انسداد طريق هوائي علوي إذا ترافق مع صرير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انسداد طرق هوائية سفلية إذا ترافق مع وزيز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أذية نسيج رئوي إذا ترافق مع طحة</a:t>
            </a:r>
            <a:endParaRPr lang="ar-Q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rgbClr val="C00000"/>
                </a:solidFill>
              </a:rPr>
              <a:t>هز الرأس أو التنفس القباني تقترح زيادة الخطورة للتدهور</a:t>
            </a:r>
          </a:p>
          <a:p>
            <a:pPr algn="r">
              <a:buNone/>
            </a:pPr>
            <a:r>
              <a:rPr lang="ar-QA" sz="2400" dirty="0" smtClean="0">
                <a:solidFill>
                  <a:srgbClr val="FF0000"/>
                </a:solidFill>
              </a:rPr>
              <a:t>الطحة قد تشير إلى عسرة تنفسية أو قصور تنفسي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تطاول زمن الشهيق أو الزفير – التنفس الفموي – لهاث – استخدام العضلات الإضافية</a:t>
            </a:r>
          </a:p>
          <a:p>
            <a:pPr algn="r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QA" u="sng" dirty="0" smtClean="0">
                <a:solidFill>
                  <a:schemeClr val="tx2">
                    <a:lumMod val="50000"/>
                  </a:schemeClr>
                </a:solidFill>
              </a:rPr>
              <a:t>الحجم المدي </a:t>
            </a:r>
            <a:r>
              <a:rPr lang="ar-Q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5  - 7 مل /كغ</a:t>
            </a:r>
          </a:p>
          <a:p>
            <a:pPr algn="ct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مدى ارتفاع جدار الصدر</a:t>
            </a:r>
          </a:p>
          <a:p>
            <a:pPr algn="ct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سماع حركة الهواء في المناطق البعيدة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نقص تمدد جدار الصدر أو نقص حركة الهواء في المناطق البعيدة ترافق غالباً ضعف الجهد التنفسي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لكن وجود جهد تنفسي زائد  يقترح انسداد طريق هوائي أو مرض رئوي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MV= RR*TV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QA" dirty="0" smtClean="0">
                <a:solidFill>
                  <a:schemeClr val="accent1">
                    <a:lumMod val="50000"/>
                  </a:schemeClr>
                </a:solidFill>
              </a:rPr>
              <a:t>الأصوات التنفسية غير الطبيعية :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الصرير 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علامة</a:t>
            </a: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انسداد طريق هوائي علوي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الطحة : علامة عسرة تنفسية شديدة أو قصور تنفسي من مرض رئوي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الخراخر 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رطبة في ذات الرئة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جافة بالانخماص – الداء الرئوي الخلالي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QA" dirty="0" smtClean="0">
                <a:solidFill>
                  <a:schemeClr val="accent1">
                    <a:lumMod val="50000"/>
                  </a:schemeClr>
                </a:solidFill>
              </a:rPr>
              <a:t>مقياس الأكسجة النبضي 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يقيس نسبة الخضاب المشبع بالأكسجين و يستطيع أن يكشف انخفاض اشباع الأكسجين قبل أن يصبح واضحاً سريرياً بالزرقة و بطء القلب 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إشباع الأكسجين &lt; 94% في هواء الغرفة يستطب إعطاء الأكسجين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إشباع الأكسجين &lt;90% عند مريض يتلقى أكسجين 100% يتطلب تداخلات إضافية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يقيم محتوى الدم من الأكسجين أو وصوله للأنسجة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r" rtl="1">
              <a:buBlip>
                <a:blip r:embed="rId2"/>
              </a:buBlip>
            </a:pPr>
            <a:r>
              <a:rPr lang="ar-SY" sz="2400" dirty="0" smtClean="0"/>
              <a:t>   </a:t>
            </a:r>
            <a:r>
              <a:rPr lang="ar-QA" sz="2400" dirty="0" smtClean="0"/>
              <a:t>بوجود اختلاف معدل النبض بين مقياس الأكسجة</a:t>
            </a:r>
            <a:r>
              <a:rPr lang="ar-SY" sz="2400" dirty="0" smtClean="0"/>
              <a:t> و جهاز تخطيط كهربائية القلب فإن قراءة إشباع الأكسجين غير موثوقة</a:t>
            </a:r>
          </a:p>
          <a:p>
            <a:pPr algn="r" rtl="1">
              <a:buBlip>
                <a:blip r:embed="rId2"/>
              </a:buBlip>
            </a:pPr>
            <a:r>
              <a:rPr lang="ar-SY" sz="2400" dirty="0" smtClean="0"/>
              <a:t>   إذا لم يحدد الجهاز موجات نبض مستمر أو كانت ضعيفة و غير منتظمة فقد يكون الإرواء المحيطي سيئ و قراءة الجهاز غير صحيحة</a:t>
            </a:r>
          </a:p>
          <a:p>
            <a:pPr algn="r" rtl="1">
              <a:buBlip>
                <a:blip r:embed="rId2"/>
              </a:buBlip>
            </a:pPr>
            <a:r>
              <a:rPr lang="ar-SY" sz="2400" dirty="0" smtClean="0"/>
              <a:t>   لا يتعرف الجهاز على الميتهيموغلوبين أو الخضاب المشبع بأول أكسيد الكربون وتكون قراءة الأكسجة خاطئة</a:t>
            </a:r>
          </a:p>
          <a:p>
            <a:pPr algn="r" rtl="1">
              <a:buBlip>
                <a:blip r:embed="rId2"/>
              </a:buBlip>
            </a:pPr>
            <a:r>
              <a:rPr lang="ar-SY" sz="2400" dirty="0" smtClean="0"/>
              <a:t>    </a:t>
            </a:r>
            <a:r>
              <a:rPr lang="ar-SY" sz="2400" dirty="0" err="1" smtClean="0"/>
              <a:t>مق</a:t>
            </a:r>
            <a:r>
              <a:rPr lang="ar-QA" sz="2400" dirty="0" smtClean="0"/>
              <a:t>ي</a:t>
            </a:r>
            <a:r>
              <a:rPr lang="ar-SY" sz="2400" dirty="0" err="1" smtClean="0"/>
              <a:t>اس</a:t>
            </a:r>
            <a:r>
              <a:rPr lang="ar-SY" sz="2400" dirty="0" smtClean="0"/>
              <a:t> الأكسجة يقيس فقط إشباع الخضاب بالأكسجين و لا يقيم محتوى الدم من </a:t>
            </a:r>
            <a:r>
              <a:rPr lang="en-US" sz="2400" dirty="0" smtClean="0"/>
              <a:t> </a:t>
            </a:r>
            <a:r>
              <a:rPr lang="ar-SY" sz="2400" dirty="0" smtClean="0"/>
              <a:t>الأكسجين أو وصوله للأنسجة كما في حالة فقر الدم الشديد</a:t>
            </a:r>
            <a:r>
              <a:rPr lang="en-US" sz="2400" dirty="0" smtClean="0"/>
              <a:t> </a:t>
            </a:r>
            <a:r>
              <a:rPr lang="ar-QA" sz="2400" dirty="0" smtClean="0"/>
              <a:t>أو فعالية التهوية</a:t>
            </a:r>
            <a:r>
              <a:rPr lang="en-US" sz="2400" dirty="0" smtClean="0"/>
              <a:t> </a:t>
            </a:r>
            <a:endParaRPr lang="ar-QA" sz="2400" dirty="0" smtClean="0"/>
          </a:p>
          <a:p>
            <a:pPr algn="r" rtl="1">
              <a:buBlip>
                <a:blip r:embed="rId2"/>
              </a:buBlip>
            </a:pPr>
            <a:r>
              <a:rPr lang="ar-QA" sz="2400" dirty="0" smtClean="0"/>
              <a:t>    لا يدل على كفاية التهوية.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533400"/>
            <a:ext cx="8229600" cy="5334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Y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ar-SY" dirty="0" smtClean="0">
                <a:solidFill>
                  <a:srgbClr val="FF0000"/>
                </a:solidFill>
              </a:rPr>
              <a:t>الدوران</a:t>
            </a:r>
          </a:p>
          <a:p>
            <a:pPr algn="r">
              <a:buNone/>
            </a:pPr>
            <a:r>
              <a:rPr lang="ar-SY" sz="2400" dirty="0" smtClean="0">
                <a:solidFill>
                  <a:schemeClr val="tx2">
                    <a:lumMod val="50000"/>
                  </a:schemeClr>
                </a:solidFill>
              </a:rPr>
              <a:t>يتضمن تقييم الوظيفة القلبية الوعائية ووظيفة الأعضاء النهائية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heart rate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blood pressure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perepheral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perfusion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preload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 pulses</a:t>
            </a:r>
          </a:p>
          <a:p>
            <a:pPr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0" y="1295400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5800" y="23622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5800" y="32766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5800" y="41148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5800" y="50292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3000" y="0"/>
            <a:ext cx="10286999" cy="7162800"/>
          </a:xfrm>
        </p:spPr>
      </p:pic>
      <p:sp>
        <p:nvSpPr>
          <p:cNvPr id="7" name="مستطيل 6"/>
          <p:cNvSpPr/>
          <p:nvPr/>
        </p:nvSpPr>
        <p:spPr>
          <a:xfrm>
            <a:off x="3505200" y="457200"/>
            <a:ext cx="52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Q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بسم الله الرحمن الرحيم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86600" y="6488668"/>
            <a:ext cx="17526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QA" sz="2400" dirty="0" smtClean="0">
                <a:solidFill>
                  <a:schemeClr val="accent3">
                    <a:lumMod val="50000"/>
                  </a:schemeClr>
                </a:solidFill>
              </a:rPr>
              <a:t>معدل النبض :</a:t>
            </a: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QA" sz="2400" dirty="0" smtClean="0">
                <a:solidFill>
                  <a:schemeClr val="accent3">
                    <a:lumMod val="50000"/>
                  </a:schemeClr>
                </a:solidFill>
              </a:rPr>
              <a:t>معدل القلب = 2 – 3 مرات معدل التنفس نسبة للعمر</a:t>
            </a:r>
          </a:p>
          <a:p>
            <a:pPr algn="r" rtl="1">
              <a:buFont typeface="Wingdings" pitchFamily="2" charset="2"/>
              <a:buChar char="Ø"/>
            </a:pPr>
            <a:r>
              <a:rPr lang="ar-QA" sz="2400" dirty="0" smtClean="0">
                <a:solidFill>
                  <a:schemeClr val="accent6">
                    <a:lumMod val="50000"/>
                  </a:schemeClr>
                </a:solidFill>
              </a:rPr>
              <a:t>يعتبر نقص الأكسجة السبب الأشيع لبطء القلب عند الأطفال</a:t>
            </a:r>
          </a:p>
          <a:p>
            <a:pPr algn="r" rtl="1">
              <a:buFont typeface="Wingdings" pitchFamily="2" charset="2"/>
              <a:buChar char="Ø"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إذا ترافق بطء القلب مع نقص استجابة أو علامات نقص تروية ادعم التهوية و أعط  الأكسجين أما إذا كان المريض يقظاً و مستجيباً فكر بأسباب أخرى كالحصار </a:t>
            </a:r>
            <a:r>
              <a:rPr lang="ar-QA" sz="2400" dirty="0" err="1" smtClean="0">
                <a:solidFill>
                  <a:schemeClr val="tx2">
                    <a:lumMod val="50000"/>
                  </a:schemeClr>
                </a:solidFill>
              </a:rPr>
              <a:t>و</a:t>
            </a: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الأدوية</a:t>
            </a:r>
          </a:p>
          <a:p>
            <a:pPr algn="r" rtl="1">
              <a:buFont typeface="Wingdings" pitchFamily="2" charset="2"/>
              <a:buChar char="Ø"/>
            </a:pPr>
            <a:r>
              <a:rPr lang="ar-QA" sz="2400" dirty="0" smtClean="0">
                <a:solidFill>
                  <a:srgbClr val="FF0000"/>
                </a:solidFill>
              </a:rPr>
              <a:t>تسرع القلب هي العلامة </a:t>
            </a:r>
            <a:r>
              <a:rPr lang="ar-QA" sz="2400" dirty="0" err="1" smtClean="0">
                <a:solidFill>
                  <a:srgbClr val="FF0000"/>
                </a:solidFill>
              </a:rPr>
              <a:t>الأبكر</a:t>
            </a:r>
            <a:r>
              <a:rPr lang="ar-QA" sz="2400" dirty="0" smtClean="0">
                <a:solidFill>
                  <a:srgbClr val="FF0000"/>
                </a:solidFill>
              </a:rPr>
              <a:t> للصدمة </a:t>
            </a:r>
            <a:r>
              <a:rPr lang="ar-QA" sz="2400" dirty="0" err="1" smtClean="0">
                <a:solidFill>
                  <a:srgbClr val="FF0000"/>
                </a:solidFill>
              </a:rPr>
              <a:t>و</a:t>
            </a:r>
            <a:r>
              <a:rPr lang="ar-QA" sz="2400" dirty="0" smtClean="0">
                <a:solidFill>
                  <a:srgbClr val="FF0000"/>
                </a:solidFill>
              </a:rPr>
              <a:t> لكن يجب ربطها مع العلامات الأخرى</a:t>
            </a:r>
          </a:p>
          <a:p>
            <a:pPr algn="r" rtl="1">
              <a:buNone/>
            </a:pPr>
            <a:endParaRPr lang="ar-Q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295400" y="1066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النوم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الوسطي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اليقظة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العمر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80 – 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85 – 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وليد -3 أشهر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75 – 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100 – 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3 أشهر – 2 سنة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60 –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60 – 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2 – 10 سنة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50 - 90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60 - 100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&gt; 10 سنة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بطء القلب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تسرع ضربات القلب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العمر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&lt;80 / 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&gt;180 /د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أصغر من عام واحد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&lt; 60 / 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&gt;</a:t>
                      </a:r>
                      <a:r>
                        <a:rPr lang="ar-SY" baseline="0" dirty="0" smtClean="0"/>
                        <a:t> 160 / 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أكبر من عام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QA" sz="2400" u="sng" dirty="0" smtClean="0">
                <a:solidFill>
                  <a:srgbClr val="00B050"/>
                </a:solidFill>
              </a:rPr>
              <a:t>النبض:</a:t>
            </a:r>
          </a:p>
          <a:p>
            <a:pPr algn="r">
              <a:buNone/>
            </a:pPr>
            <a:r>
              <a:rPr lang="ar-QA" sz="2400" dirty="0" smtClean="0">
                <a:solidFill>
                  <a:srgbClr val="00B050"/>
                </a:solidFill>
              </a:rPr>
              <a:t>النبض المحيطي</a:t>
            </a:r>
          </a:p>
          <a:p>
            <a:pPr algn="r">
              <a:buNone/>
            </a:pPr>
            <a:r>
              <a:rPr lang="ar-QA" sz="2400" dirty="0" smtClean="0">
                <a:solidFill>
                  <a:srgbClr val="00B050"/>
                </a:solidFill>
              </a:rPr>
              <a:t>النبض المركزي</a:t>
            </a:r>
            <a:endParaRPr lang="ar-Q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تبدأ علامات نقص التروية بفقدان النبض المحيطي ثم المركزي</a:t>
            </a:r>
          </a:p>
          <a:p>
            <a:pPr algn="r">
              <a:buNone/>
            </a:pPr>
            <a:r>
              <a:rPr lang="ar-QA" b="1" dirty="0" smtClean="0">
                <a:solidFill>
                  <a:srgbClr val="FF0000"/>
                </a:solidFill>
              </a:rPr>
              <a:t>ضعف النبض المركزي علامة إنذار سيئ تتطلب التداخل السريع لمنع توقف القلب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1">
                    <a:lumMod val="50000"/>
                  </a:schemeClr>
                </a:solidFill>
              </a:rPr>
              <a:t>يقترح نقص حجم النبض مع كل تنفس بالضغط الإيجابي عند مريض على التهوية الآلية وجود نقص حجم</a:t>
            </a:r>
          </a:p>
          <a:p>
            <a:pPr algn="r">
              <a:buNone/>
            </a:pPr>
            <a:r>
              <a:rPr lang="ar-QA" sz="2400" dirty="0" smtClean="0">
                <a:solidFill>
                  <a:srgbClr val="7030A0"/>
                </a:solidFill>
              </a:rPr>
              <a:t>النبض التناقضي يشير إلى ربو شديد أو سطام تاموري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QA" sz="2400" dirty="0" smtClean="0">
                <a:solidFill>
                  <a:schemeClr val="accent3">
                    <a:lumMod val="50000"/>
                  </a:schemeClr>
                </a:solidFill>
              </a:rPr>
              <a:t>الضغط الشرياني: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الحد الأدنى للضغط الشرياني حسب العمر</a:t>
            </a: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Q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QA" sz="2400" dirty="0" smtClean="0">
                <a:solidFill>
                  <a:schemeClr val="accent2">
                    <a:lumMod val="75000"/>
                  </a:schemeClr>
                </a:solidFill>
              </a:rPr>
              <a:t>    هبوط 10 ملم ز عن الضغط الأساسي يقترح تقييم جدي لعلامات أخرى للصدمة</a:t>
            </a:r>
          </a:p>
          <a:p>
            <a:pPr algn="r" rtl="1">
              <a:buFont typeface="Wingdings" pitchFamily="2" charset="2"/>
              <a:buChar char="ü"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يزداد الضغط الشرياني بالشدة لذلك قياس بالحدود الدنيا الطبيعية للضغط تكون 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غير مناسبة  </a:t>
            </a:r>
          </a:p>
          <a:p>
            <a:pPr algn="r" rtl="1">
              <a:buFont typeface="Wingdings" pitchFamily="2" charset="2"/>
              <a:buChar char="ü"/>
            </a:pPr>
            <a:r>
              <a:rPr lang="ar-QA" sz="2400" dirty="0" smtClean="0"/>
              <a:t>إن أجهزة قياس الضغط الشرياني الأوتوماتيكية غير </a:t>
            </a:r>
            <a:r>
              <a:rPr lang="ar-QA" sz="2400" dirty="0" err="1" smtClean="0"/>
              <a:t>موثوقة</a:t>
            </a:r>
            <a:r>
              <a:rPr lang="ar-QA" sz="2400" dirty="0" smtClean="0"/>
              <a:t> عند أطفال لديهم غياب بالنبض المحيطي </a:t>
            </a:r>
            <a:r>
              <a:rPr lang="ar-QA" sz="2400" dirty="0" err="1" smtClean="0"/>
              <a:t>و</a:t>
            </a:r>
            <a:r>
              <a:rPr lang="ar-QA" sz="2400" dirty="0" smtClean="0"/>
              <a:t> ضعف بالنبض المركزي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14400" y="1295400"/>
          <a:ext cx="7391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الضغط الانقباضي الطبيعي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الضغط الانقباضي ملم ز</a:t>
                      </a:r>
                      <a:endParaRPr lang="ar-SY" dirty="0" smtClean="0"/>
                    </a:p>
                    <a:p>
                      <a:pPr algn="ctr"/>
                      <a:r>
                        <a:rPr lang="ar-SY" dirty="0" smtClean="0"/>
                        <a:t>( الحد الأدنى 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العمر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/>
                        <a:buChar char="Ø"/>
                      </a:pPr>
                      <a:r>
                        <a:rPr lang="ar-SY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50 - </a:t>
                      </a:r>
                      <a:r>
                        <a:rPr lang="ar-QA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وليد – 28 يوم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1 - 12 شهر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90 + (</a:t>
                      </a:r>
                      <a:r>
                        <a:rPr lang="ar-SY" baseline="0" dirty="0" smtClean="0"/>
                        <a:t> العمر بالسنوات * 2 )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70 + (العمر بالسنوات * 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1 - 10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120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dirty="0" smtClean="0"/>
                        <a:t>&gt;</a:t>
                      </a:r>
                      <a:r>
                        <a:rPr lang="ar-QA" baseline="0" dirty="0" smtClean="0"/>
                        <a:t> 10 سنة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>
                          <a:solidFill>
                            <a:schemeClr val="tx1"/>
                          </a:solidFill>
                        </a:rPr>
                        <a:t>الوصف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>
                          <a:solidFill>
                            <a:schemeClr val="tx1"/>
                          </a:solidFill>
                        </a:rPr>
                        <a:t>العلامة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ناتج عن نقص الحصيل القلبي و زيادة المقاومة الوعائية الجهازية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ضغط نبض ضيق مع نبض ضعيف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بسبب نقص المقاومة الوعائية الجهازية</a:t>
                      </a:r>
                      <a:r>
                        <a:rPr lang="ar-QA" sz="2400" baseline="0" dirty="0" smtClean="0"/>
                        <a:t> كما في الصمة الإنتانية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ضغط نبض واسع مع نبض قافز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24125"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وجود الاختلاف في الحجم بين النبض المحيطي و المركزي يعتبر علامة مهمة لنقص الحصيل القلبي </a:t>
                      </a:r>
                    </a:p>
                    <a:p>
                      <a:pPr algn="ctr"/>
                      <a:r>
                        <a:rPr lang="ar-QA" sz="2400" dirty="0" smtClean="0"/>
                        <a:t>و يدل غياب النبض المركزي</a:t>
                      </a:r>
                      <a:r>
                        <a:rPr lang="ar-QA" sz="2400" baseline="0" dirty="0" smtClean="0"/>
                        <a:t> على توقف القلب و الحاجة الفورية للإنعاش القلبي الرئوي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 smtClean="0"/>
                        <a:t>غياب النبض المحيطي و المركزي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7999">
                          <a:schemeClr val="accent4">
                            <a:lumMod val="20000"/>
                            <a:lumOff val="80000"/>
                            <a:alpha val="40000"/>
                          </a:schemeClr>
                        </a:gs>
                        <a:gs pos="36000">
                          <a:schemeClr val="bg1">
                            <a:lumMod val="95000"/>
                          </a:schemeClr>
                        </a:gs>
                        <a:gs pos="61000">
                          <a:schemeClr val="accent5">
                            <a:lumMod val="20000"/>
                            <a:lumOff val="80000"/>
                            <a:alpha val="36000"/>
                          </a:schemeClr>
                        </a:gs>
                        <a:gs pos="82001">
                          <a:srgbClr val="FFFFFF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943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QA" sz="2400" dirty="0" smtClean="0">
                <a:solidFill>
                  <a:srgbClr val="00B050"/>
                </a:solidFill>
              </a:rPr>
              <a:t>تروية الأعضاء النهائية: </a:t>
            </a:r>
            <a:r>
              <a:rPr lang="ar-QA" sz="2400" u="sng" dirty="0" smtClean="0">
                <a:solidFill>
                  <a:schemeClr val="accent2">
                    <a:lumMod val="50000"/>
                  </a:schemeClr>
                </a:solidFill>
              </a:rPr>
              <a:t>الدماغ</a:t>
            </a: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يتظاهر نقص الأكسحة الدماغي السريع و المفاجئ 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فقدان المقوية العضلية – توسع الحدقات – اختلاجات معممة – غياب وعي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و تكون علامات نقص الأكسجة التدريجي خفيفة و أفضل ما تقيم بالمراقبة المتكررة مع الوقت و تتضمن :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تغير الوعي مع التخليط – استثارة – وسن – هياج بالتناوب مع الوسن</a:t>
            </a:r>
          </a:p>
          <a:p>
            <a:pPr algn="r">
              <a:buNone/>
            </a:pPr>
            <a:r>
              <a:rPr lang="ar-QA" sz="2400" u="sng" dirty="0" smtClean="0">
                <a:solidFill>
                  <a:schemeClr val="accent2">
                    <a:lumMod val="50000"/>
                  </a:schemeClr>
                </a:solidFill>
              </a:rPr>
              <a:t>الجلد</a:t>
            </a: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لون الجلد و حرارته و زمن عود الامتلاء الشعري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الشحوب و التبرقش و الزرقة قد تشير إلى نقص توصيل الأكسجين للأنسجة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يكون الشحوب ذو أهمية سريرية بوجود شحوب الأغشية المخاطية أو شحوب الراحتين و الأخمصين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يظهر الزراق بوجود خضاب غير مؤكسج&gt;5 غ /دل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تكون الزرقة واضحة بالأغشية المخاطية و سرير الظفر و قد تظهر بالقدمين و الأنف و الأذنين</a:t>
            </a:r>
            <a:endParaRPr lang="ar-QA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حدد المستوى الذي تتغير فيه حرارة الجلد بشكل مستمر لتحديد الاستجابة للعلاج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 algn="r"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شمس 3"/>
          <p:cNvSpPr/>
          <p:nvPr/>
        </p:nvSpPr>
        <p:spPr>
          <a:xfrm>
            <a:off x="8382000" y="3505200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شمس 4"/>
          <p:cNvSpPr/>
          <p:nvPr/>
        </p:nvSpPr>
        <p:spPr>
          <a:xfrm>
            <a:off x="8382000" y="4343400"/>
            <a:ext cx="228600" cy="152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شمس 5"/>
          <p:cNvSpPr/>
          <p:nvPr/>
        </p:nvSpPr>
        <p:spPr>
          <a:xfrm>
            <a:off x="8382000" y="4800600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شمس 6"/>
          <p:cNvSpPr/>
          <p:nvPr/>
        </p:nvSpPr>
        <p:spPr>
          <a:xfrm>
            <a:off x="8382000" y="5638800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Y" sz="2400" dirty="0" smtClean="0">
                <a:solidFill>
                  <a:schemeClr val="accent4">
                    <a:lumMod val="50000"/>
                  </a:schemeClr>
                </a:solidFill>
              </a:rPr>
              <a:t>تطور الزرقة المركزية نشير إلى الحاجة لتداخل إسعافي كإعطاء الأكسجين و دعم التهوية</a:t>
            </a:r>
          </a:p>
          <a:p>
            <a:pPr algn="r">
              <a:buNone/>
            </a:pPr>
            <a:r>
              <a:rPr lang="ar-SY" sz="2400" u="sng" dirty="0" smtClean="0">
                <a:solidFill>
                  <a:schemeClr val="accent2">
                    <a:lumMod val="50000"/>
                  </a:schemeClr>
                </a:solidFill>
              </a:rPr>
              <a:t>تروية الكلية:</a:t>
            </a:r>
            <a:r>
              <a:rPr lang="ar-SY" sz="2400" dirty="0" smtClean="0">
                <a:solidFill>
                  <a:schemeClr val="tx2">
                    <a:lumMod val="50000"/>
                  </a:schemeClr>
                </a:solidFill>
              </a:rPr>
              <a:t>نقص الصبيب البولي في غياب مرض كلوي يشير إلى نقص الحجم و </a:t>
            </a:r>
          </a:p>
          <a:p>
            <a:pPr algn="r">
              <a:buNone/>
            </a:pPr>
            <a:r>
              <a:rPr lang="ar-SY" sz="2400" dirty="0" smtClean="0">
                <a:solidFill>
                  <a:schemeClr val="tx2">
                    <a:lumMod val="50000"/>
                  </a:schemeClr>
                </a:solidFill>
              </a:rPr>
              <a:t>يجب أن يتحسن بالإنعاش بالسوائل </a:t>
            </a:r>
          </a:p>
          <a:p>
            <a:pPr algn="r">
              <a:buNone/>
            </a:pPr>
            <a:endParaRPr lang="ar-SY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ar-SY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ar-SY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ar-SY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ar-SY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ar-SY" sz="2400" dirty="0" smtClean="0">
                <a:solidFill>
                  <a:schemeClr val="tx2">
                    <a:lumMod val="50000"/>
                  </a:schemeClr>
                </a:solidFill>
              </a:rPr>
              <a:t>يجب قياس السكر جانب السرير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600200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الصبيب البولي الطبيعي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العمر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1.5</a:t>
                      </a:r>
                      <a:r>
                        <a:rPr lang="ar-SY" baseline="0" dirty="0" smtClean="0"/>
                        <a:t> – 2 مل /كغم /سا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الرضع و الأطفال الصغار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1 مل</a:t>
                      </a:r>
                      <a:r>
                        <a:rPr lang="ar-SY" baseline="0" dirty="0" smtClean="0"/>
                        <a:t> / كغم / سا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الأطفال الأكبر و المراهقين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D </a:t>
            </a:r>
            <a:r>
              <a:rPr lang="ar-QA" dirty="0" smtClean="0">
                <a:solidFill>
                  <a:srgbClr val="C00000"/>
                </a:solidFill>
              </a:rPr>
              <a:t>العجز: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تقييم سريع للقشر الدماغي و جذع الدماغ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AVPU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GCS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استجابة </a:t>
            </a:r>
            <a:r>
              <a:rPr lang="ar-QA" sz="2400" dirty="0" err="1" smtClean="0">
                <a:solidFill>
                  <a:schemeClr val="tx2">
                    <a:lumMod val="50000"/>
                  </a:schemeClr>
                </a:solidFill>
              </a:rPr>
              <a:t>الحدقات</a:t>
            </a:r>
            <a:r>
              <a:rPr lang="ar-QA" sz="2400" dirty="0" smtClean="0">
                <a:solidFill>
                  <a:schemeClr val="tx2">
                    <a:lumMod val="50000"/>
                  </a:schemeClr>
                </a:solidFill>
              </a:rPr>
              <a:t> للضياء</a:t>
            </a:r>
          </a:p>
          <a:p>
            <a:pPr algn="r">
              <a:buNone/>
            </a:pPr>
            <a:endParaRPr lang="ar-QA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QA" sz="2800" b="1" dirty="0" smtClean="0">
                <a:solidFill>
                  <a:srgbClr val="FF0000"/>
                </a:solidFill>
              </a:rPr>
              <a:t>السبب </a:t>
            </a:r>
            <a:r>
              <a:rPr lang="ar-QA" sz="2800" b="1" dirty="0" err="1" smtClean="0">
                <a:solidFill>
                  <a:srgbClr val="FF0000"/>
                </a:solidFill>
              </a:rPr>
              <a:t>الأشيع</a:t>
            </a:r>
            <a:r>
              <a:rPr lang="ar-QA" sz="2800" b="1" dirty="0" smtClean="0">
                <a:solidFill>
                  <a:srgbClr val="FF0000"/>
                </a:solidFill>
              </a:rPr>
              <a:t> لتغير مستوى الوعي بالطفل المريض هو </a:t>
            </a:r>
            <a:r>
              <a:rPr lang="ar-QA" sz="2800" b="1" dirty="0" err="1" smtClean="0">
                <a:solidFill>
                  <a:srgbClr val="FF0000"/>
                </a:solidFill>
              </a:rPr>
              <a:t>الوهط</a:t>
            </a:r>
            <a:r>
              <a:rPr lang="ar-QA" sz="2800" b="1" dirty="0" smtClean="0">
                <a:solidFill>
                  <a:srgbClr val="FF0000"/>
                </a:solidFill>
              </a:rPr>
              <a:t> التنفسي ، الدوراني ، أو كلاهما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AVPU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Alert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V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Voice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Pain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Unresponsive</a:t>
            </a:r>
            <a:endParaRPr lang="ar-Q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r" rtl="1">
              <a:buNone/>
            </a:pPr>
            <a:r>
              <a:rPr lang="ar-QA" dirty="0" smtClean="0">
                <a:solidFill>
                  <a:srgbClr val="FF0000"/>
                </a:solidFill>
              </a:rPr>
              <a:t>مقياس </a:t>
            </a:r>
            <a:r>
              <a:rPr lang="ar-QA" dirty="0" err="1" smtClean="0">
                <a:solidFill>
                  <a:srgbClr val="FF0000"/>
                </a:solidFill>
              </a:rPr>
              <a:t>غلاسكو</a:t>
            </a:r>
            <a:r>
              <a:rPr lang="ar-QA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الأكثر استخداماً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تصنف شدة أذية الرأس إلى 3 مستويات بعد الإنعاش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البدئي</a:t>
            </a:r>
            <a:endParaRPr lang="ar-Q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أذية رأس خفيفة 13 – 15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أذية رأس متوسطة 9 – 12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accent6">
                    <a:lumMod val="50000"/>
                  </a:schemeClr>
                </a:solidFill>
              </a:rPr>
              <a:t>أذية رأس شديدة 3 - 8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1000" y="3505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ar-SY" sz="2400" dirty="0" smtClean="0">
                <a:solidFill>
                  <a:schemeClr val="accent4">
                    <a:lumMod val="75000"/>
                  </a:schemeClr>
                </a:solidFill>
              </a:rPr>
              <a:t>إن تغير بنقطتين على الأقل في مقياس </a:t>
            </a:r>
            <a:r>
              <a:rPr lang="ar-SY" sz="2400" dirty="0" err="1" smtClean="0">
                <a:solidFill>
                  <a:schemeClr val="accent4">
                    <a:lumMod val="75000"/>
                  </a:schemeClr>
                </a:solidFill>
              </a:rPr>
              <a:t>غلاسكو</a:t>
            </a:r>
            <a:r>
              <a:rPr lang="ar-SY" sz="2400" dirty="0" smtClean="0">
                <a:solidFill>
                  <a:schemeClr val="accent4">
                    <a:lumMod val="75000"/>
                  </a:schemeClr>
                </a:solidFill>
              </a:rPr>
              <a:t> بين فحصين </a:t>
            </a:r>
            <a:r>
              <a:rPr lang="ar-SY" sz="2400" dirty="0" err="1" smtClean="0">
                <a:solidFill>
                  <a:schemeClr val="accent4">
                    <a:lumMod val="75000"/>
                  </a:schemeClr>
                </a:solidFill>
              </a:rPr>
              <a:t>سريريين</a:t>
            </a:r>
            <a:r>
              <a:rPr lang="ar-SY" sz="2400" dirty="0" smtClean="0">
                <a:solidFill>
                  <a:schemeClr val="accent4">
                    <a:lumMod val="75000"/>
                  </a:schemeClr>
                </a:solidFill>
              </a:rPr>
              <a:t> يعتبر تغيراً مهماً في الحالة العصبية </a:t>
            </a:r>
            <a:r>
              <a:rPr lang="ar-SY" sz="2400" dirty="0" err="1" smtClean="0">
                <a:solidFill>
                  <a:schemeClr val="accent4">
                    <a:lumMod val="75000"/>
                  </a:schemeClr>
                </a:solidFill>
              </a:rPr>
              <a:t>و</a:t>
            </a:r>
            <a:r>
              <a:rPr lang="ar-SY" sz="2400" dirty="0" smtClean="0">
                <a:solidFill>
                  <a:schemeClr val="accent4">
                    <a:lumMod val="75000"/>
                  </a:schemeClr>
                </a:solidFill>
              </a:rPr>
              <a:t> له قيمة تنبؤية في أذية الرأس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ar-QA" dirty="0" smtClean="0"/>
              <a:t>الهدف </a:t>
            </a:r>
            <a:r>
              <a:rPr lang="ar-SY" dirty="0" smtClean="0"/>
              <a:t>هو </a:t>
            </a:r>
            <a:r>
              <a:rPr lang="ar-QA" dirty="0" smtClean="0"/>
              <a:t>التعرف على الحالات المهددة للحياة و التدخل بالوقت المناسب لإنقاذ الحياة</a:t>
            </a:r>
          </a:p>
          <a:p>
            <a:pPr algn="r" rtl="1">
              <a:buBlip>
                <a:blip r:embed="rId2"/>
              </a:buBlip>
            </a:pPr>
            <a:r>
              <a:rPr lang="ar-QA" dirty="0" smtClean="0">
                <a:solidFill>
                  <a:schemeClr val="accent1">
                    <a:lumMod val="50000"/>
                  </a:schemeClr>
                </a:solidFill>
              </a:rPr>
              <a:t>تكون معظم حالات توقف القلب عند الأطفال ناجمة عن تطور قصور تنفسي أو صدمة أو كلاهما و نادراً ما تكون بسبب قلبي </a:t>
            </a:r>
          </a:p>
          <a:p>
            <a:pPr algn="r" rtl="1">
              <a:buBlip>
                <a:blip r:embed="rId2"/>
              </a:buBlip>
            </a:pPr>
            <a:r>
              <a:rPr lang="ar-QA" dirty="0" smtClean="0">
                <a:solidFill>
                  <a:srgbClr val="C00000"/>
                </a:solidFill>
              </a:rPr>
              <a:t>عند الوصول لمرحلة توقف القلب تكون النتيجة سيئة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GCS</a:t>
            </a:r>
          </a:p>
          <a:p>
            <a:pPr algn="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28600" y="381000"/>
          <a:ext cx="7696201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628901"/>
                <a:gridCol w="2308860"/>
                <a:gridCol w="1539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التقييم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الأطفال الأكبر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الرضع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عفوي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عفوي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فتح</a:t>
                      </a:r>
                      <a:r>
                        <a:rPr lang="ar-QA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العينين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استجابة للكلام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استجابة للكلام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استجابة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استجابة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متوجه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مكاغاة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أفضل استجابة كلامية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تخليط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هياج و بكاء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كلمات غير مفهومة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بكاء استجابة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أصوات غير مفهومة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أنين استجابة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يطيع الأوامر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يتحرك عفوياً بشكل هادف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أفضل استجابة حركية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يحدد موقع الألم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سحب الطرف للمس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سحب الطرف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سحب الطرف للألم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فصل قشر(عطف استجابة للألم)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فصل قشر(عطف استجابة للألم)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فصل مخ(بسط استجابة للألم)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فصل مخ(بسط استجابة للألم)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استجابة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Y" sz="2400" dirty="0" smtClean="0">
                <a:solidFill>
                  <a:schemeClr val="accent3">
                    <a:lumMod val="50000"/>
                  </a:schemeClr>
                </a:solidFill>
              </a:rPr>
              <a:t>استجابة الحدقات للضوء </a:t>
            </a: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مؤشر على وظيفة جذع الدماغ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Pupils Equal Round Reactive to Light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QA" u="sng" dirty="0" smtClean="0">
                <a:solidFill>
                  <a:srgbClr val="C00000"/>
                </a:solidFill>
              </a:rPr>
              <a:t>الكشف</a:t>
            </a:r>
            <a:r>
              <a:rPr lang="ar-QA" dirty="0" smtClean="0">
                <a:solidFill>
                  <a:srgbClr val="C00000"/>
                </a:solidFill>
              </a:rPr>
              <a:t> :</a:t>
            </a:r>
            <a:endParaRPr lang="en-US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آثار رضوض - حروق – نزوف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قيم الحرارة المركزية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حافظ على دفء الطفل 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استخدم التدابير الوقائية للعمود الفقري عند تقليب أي طفل يشك لديه بوجود أذية فقرية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10600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990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alert to life-threatening conditions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irway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 or severe airway obstruction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800" dirty="0" smtClean="0"/>
                        <a:t>reathing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Apnea , significant work of breathing , bradypnea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2800" dirty="0" smtClean="0"/>
                        <a:t>irculation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Absence of detectable pulses , poor perfusion , hypotension , bradycardia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800" dirty="0" smtClean="0"/>
                        <a:t>isability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Unresponsiveness , depressed</a:t>
                      </a:r>
                      <a:r>
                        <a:rPr lang="en-US" sz="2000" baseline="0" dirty="0" smtClean="0"/>
                        <a:t> consciousness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/>
                        <a:t>xposure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Significant hypothermia , significant bleeding , petechiae consistent with septic shock , abdominal ditention consistent with acute abdomen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QA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التقييم الثانوي: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bg2">
                    <a:lumMod val="10000"/>
                  </a:schemeClr>
                </a:solidFill>
              </a:rPr>
              <a:t>القصة المرضية</a:t>
            </a: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endParaRPr lang="ar-Q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bg2">
                    <a:lumMod val="10000"/>
                  </a:schemeClr>
                </a:solidFill>
              </a:rPr>
              <a:t>فحص سريري شامل</a:t>
            </a:r>
          </a:p>
          <a:p>
            <a:pPr algn="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سداسي 3"/>
          <p:cNvSpPr/>
          <p:nvPr/>
        </p:nvSpPr>
        <p:spPr>
          <a:xfrm rot="1755164">
            <a:off x="1862873" y="1544165"/>
            <a:ext cx="2287084" cy="2013165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  <a:alpha val="78000"/>
                </a:schemeClr>
              </a:gs>
              <a:gs pos="0">
                <a:schemeClr val="accent2">
                  <a:lumMod val="75000"/>
                </a:schemeClr>
              </a:gs>
              <a:gs pos="0">
                <a:schemeClr val="tx2">
                  <a:lumMod val="40000"/>
                  <a:lumOff val="60000"/>
                  <a:alpha val="47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2743200" y="228600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14800" y="160020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6200" y="289560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19400" y="35814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00200" y="2895600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47800" y="16002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81200" y="990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Signs and symptoms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724400" y="1752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Allergies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6482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1336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Past medical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57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Last meal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33400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ar-QA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التقييم الثالثي:</a:t>
            </a:r>
          </a:p>
          <a:p>
            <a:pPr algn="r" rtl="1">
              <a:buNone/>
            </a:pPr>
            <a:r>
              <a:rPr lang="ar-QA" dirty="0" smtClean="0">
                <a:solidFill>
                  <a:schemeClr val="accent3">
                    <a:lumMod val="50000"/>
                  </a:schemeClr>
                </a:solidFill>
              </a:rPr>
              <a:t>أولاً- تقييم الاضطرابات التنفسية :</a:t>
            </a:r>
          </a:p>
          <a:p>
            <a:pPr algn="r" rtl="1">
              <a:buNone/>
            </a:pPr>
            <a:r>
              <a:rPr lang="ar-QA" dirty="0" smtClean="0">
                <a:solidFill>
                  <a:schemeClr val="accent2">
                    <a:lumMod val="50000"/>
                  </a:schemeClr>
                </a:solidFill>
              </a:rPr>
              <a:t>الدراسات الدموية 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Clr>
                <a:srgbClr val="FF0000"/>
              </a:buClr>
            </a:pPr>
            <a:r>
              <a:rPr lang="en-US" sz="2400" u="sng" dirty="0" smtClean="0">
                <a:solidFill>
                  <a:srgbClr val="C00000"/>
                </a:solidFill>
              </a:rPr>
              <a:t>ABG</a:t>
            </a:r>
            <a:r>
              <a:rPr lang="ar-SY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Y" sz="2400" dirty="0" smtClean="0"/>
              <a:t>لقياس الضغط الجزئي </a:t>
            </a:r>
            <a:r>
              <a:rPr lang="ar-SY" sz="2400" dirty="0" err="1" smtClean="0"/>
              <a:t>للأكسحين</a:t>
            </a:r>
            <a:r>
              <a:rPr lang="ar-SY" sz="2400" dirty="0" smtClean="0"/>
              <a:t> و الذي يشير إلى كفاية </a:t>
            </a:r>
            <a:r>
              <a:rPr lang="ar-SY" sz="2400" dirty="0" err="1" smtClean="0"/>
              <a:t>الأكسجة</a:t>
            </a:r>
            <a:endParaRPr lang="ar-SY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Y" sz="2400" dirty="0" smtClean="0"/>
              <a:t>و الضغط الجزئي لثاني أكسيد الكربون الذي يشير إلى كفاية التهوية</a:t>
            </a:r>
            <a:endParaRPr lang="ar-QA" sz="2400" dirty="0" smtClean="0"/>
          </a:p>
          <a:p>
            <a:pPr algn="r" rtl="1">
              <a:buNone/>
            </a:pPr>
            <a:r>
              <a:rPr lang="ar-QA" sz="2400" dirty="0" smtClean="0"/>
              <a:t>و إشباع الأكسجين الشرياني (</a:t>
            </a:r>
            <a:r>
              <a:rPr lang="ar-QA" sz="1500" dirty="0" smtClean="0"/>
              <a:t>غير مباشر</a:t>
            </a:r>
            <a:r>
              <a:rPr lang="ar-QA" sz="2400" dirty="0" smtClean="0"/>
              <a:t>)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rgbClr val="C00000"/>
                </a:solidFill>
              </a:rPr>
              <a:t>يستخدم لتأكيد الانطباع </a:t>
            </a:r>
            <a:r>
              <a:rPr lang="ar-QA" sz="2400" dirty="0" err="1" smtClean="0">
                <a:solidFill>
                  <a:srgbClr val="C00000"/>
                </a:solidFill>
              </a:rPr>
              <a:t>السريري</a:t>
            </a:r>
            <a:r>
              <a:rPr lang="ar-QA" sz="2400" dirty="0" smtClean="0">
                <a:solidFill>
                  <a:srgbClr val="C00000"/>
                </a:solidFill>
              </a:rPr>
              <a:t> أو تقييم الاستجابة للعلاج</a:t>
            </a:r>
            <a:endParaRPr lang="ar-SY" sz="2400" dirty="0" smtClean="0">
              <a:solidFill>
                <a:srgbClr val="C00000"/>
              </a:solidFill>
            </a:endParaRPr>
          </a:p>
          <a:p>
            <a:pPr algn="r" rtl="1">
              <a:buClr>
                <a:srgbClr val="FF0000"/>
              </a:buClr>
            </a:pPr>
            <a:r>
              <a:rPr lang="en-US" sz="2400" dirty="0" smtClean="0"/>
              <a:t>   </a:t>
            </a:r>
            <a:r>
              <a:rPr lang="en-US" sz="2400" u="sng" dirty="0" smtClean="0">
                <a:solidFill>
                  <a:srgbClr val="C00000"/>
                </a:solidFill>
              </a:rPr>
              <a:t>VBG</a:t>
            </a:r>
            <a:r>
              <a:rPr lang="ar-QA" sz="2400" dirty="0" smtClean="0"/>
              <a:t>إذا كانت تروية المريض جيدة فإن الضغط القسمي لثاني أكسيد</a:t>
            </a:r>
            <a:endParaRPr lang="ar-QA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QA" sz="2400" dirty="0" smtClean="0"/>
              <a:t>الكربون يكون 4 -6 ملم ز أعلى من قيمته بالدم الشرياني و يزداد الفارق بوجود تروية سيئة</a:t>
            </a:r>
          </a:p>
          <a:p>
            <a:pPr algn="r" rtl="1"/>
            <a:r>
              <a:rPr lang="en-US" sz="2400" u="sng" dirty="0" smtClean="0">
                <a:solidFill>
                  <a:srgbClr val="C00000"/>
                </a:solidFill>
              </a:rPr>
              <a:t>Hg</a:t>
            </a:r>
            <a:r>
              <a:rPr lang="ar-QA" sz="2400" dirty="0" smtClean="0"/>
              <a:t> يحدد كفاية القدرة الحاملة للأكسجين</a:t>
            </a:r>
            <a:endParaRPr lang="ar-QA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QA" sz="2400" dirty="0" smtClean="0">
                <a:solidFill>
                  <a:srgbClr val="00B050"/>
                </a:solidFill>
              </a:rPr>
              <a:t>بالمستويات الطبيعية للخضاب فإن الأكسجين المرتبط بالخضاب هو المكون الأهم لمحتوى الدم من الأكسجين</a:t>
            </a:r>
          </a:p>
          <a:p>
            <a:pPr algn="r" rtl="1">
              <a:buNone/>
            </a:pPr>
            <a:r>
              <a:rPr lang="en-US" sz="1900" dirty="0" smtClean="0"/>
              <a:t>O</a:t>
            </a:r>
            <a:r>
              <a:rPr lang="en-US" sz="1900" baseline="-25000" dirty="0" smtClean="0"/>
              <a:t>2  </a:t>
            </a:r>
            <a:r>
              <a:rPr lang="en-US" sz="1900" dirty="0" smtClean="0"/>
              <a:t>CONTENT = Oxygen bound to hemoglobin ( </a:t>
            </a:r>
            <a:r>
              <a:rPr lang="en-US" sz="1900" dirty="0" err="1" smtClean="0"/>
              <a:t>Hbconcentration</a:t>
            </a:r>
            <a:r>
              <a:rPr lang="en-US" sz="1900" dirty="0" smtClean="0"/>
              <a:t> * saturation% ) + Dissolved O</a:t>
            </a:r>
            <a:r>
              <a:rPr lang="en-US" sz="1900" baseline="-25000" dirty="0" smtClean="0"/>
              <a:t>2 </a:t>
            </a:r>
            <a:r>
              <a:rPr lang="en-US" sz="1900" baseline="30000" dirty="0" smtClean="0"/>
              <a:t>(</a:t>
            </a:r>
            <a:r>
              <a:rPr lang="en-US" sz="1900" dirty="0" smtClean="0"/>
              <a:t> PaO</a:t>
            </a:r>
            <a:r>
              <a:rPr lang="en-US" sz="1900" baseline="-25000" dirty="0" smtClean="0"/>
              <a:t>2 *</a:t>
            </a:r>
            <a:r>
              <a:rPr lang="en-US" sz="1900" dirty="0" smtClean="0"/>
              <a:t> 0.003 ml/mmHg)</a:t>
            </a:r>
            <a:endParaRPr lang="ar-QA" sz="1900" baseline="-25000" dirty="0" smtClean="0"/>
          </a:p>
          <a:p>
            <a:pPr algn="r" rtl="1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الدراسات غير </a:t>
            </a:r>
            <a:r>
              <a:rPr lang="ar-QA" sz="2400" dirty="0" err="1" smtClean="0">
                <a:solidFill>
                  <a:schemeClr val="accent2">
                    <a:lumMod val="50000"/>
                  </a:schemeClr>
                </a:solidFill>
              </a:rPr>
              <a:t>المخبرية</a:t>
            </a: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</a:p>
          <a:p>
            <a:pPr algn="r" rtl="1">
              <a:buFont typeface="Wingdings" pitchFamily="2" charset="2"/>
              <a:buChar char="§"/>
            </a:pPr>
            <a:r>
              <a:rPr lang="ar-QA" sz="2400" u="sng" dirty="0" smtClean="0">
                <a:solidFill>
                  <a:srgbClr val="C00000"/>
                </a:solidFill>
              </a:rPr>
              <a:t> مقياس </a:t>
            </a:r>
            <a:r>
              <a:rPr lang="ar-QA" sz="2400" u="sng" dirty="0" err="1" smtClean="0">
                <a:solidFill>
                  <a:srgbClr val="C00000"/>
                </a:solidFill>
              </a:rPr>
              <a:t>الأكسجة</a:t>
            </a:r>
            <a:r>
              <a:rPr lang="ar-QA" sz="2400" u="sng" dirty="0" smtClean="0">
                <a:solidFill>
                  <a:srgbClr val="C00000"/>
                </a:solidFill>
              </a:rPr>
              <a:t> النبضي:</a:t>
            </a:r>
            <a:r>
              <a:rPr lang="ar-QA" sz="2400" dirty="0" smtClean="0">
                <a:solidFill>
                  <a:srgbClr val="C00000"/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يستخدم لمراقبة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كفاية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الأكسجة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بالدم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زيادة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الأكسجة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استجابة للعلاج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accent2">
                    <a:lumMod val="75000"/>
                  </a:schemeClr>
                </a:solidFill>
              </a:rPr>
              <a:t>يجب أن يستخدم أثناء محاولة الحصول على </a:t>
            </a:r>
            <a:r>
              <a:rPr lang="ar-QA" sz="2400" dirty="0" err="1" smtClean="0">
                <a:solidFill>
                  <a:schemeClr val="accent2">
                    <a:lumMod val="75000"/>
                  </a:schemeClr>
                </a:solidFill>
              </a:rPr>
              <a:t>استقرارطفل</a:t>
            </a:r>
            <a:r>
              <a:rPr lang="ar-QA" sz="2400" dirty="0" smtClean="0">
                <a:solidFill>
                  <a:schemeClr val="accent2">
                    <a:lumMod val="75000"/>
                  </a:schemeClr>
                </a:solidFill>
              </a:rPr>
              <a:t> مع عسرة تنفسية أو قصور تنفسي ، و خلال نقل الطفل لمكان الرعاية بما فيها التنقل ضمن المشفى</a:t>
            </a:r>
          </a:p>
          <a:p>
            <a:pPr algn="r" rtl="1">
              <a:buFont typeface="Wingdings" pitchFamily="2" charset="2"/>
              <a:buChar char="§"/>
            </a:pPr>
            <a:r>
              <a:rPr lang="ar-QA" sz="2400" u="sng" dirty="0" smtClean="0">
                <a:solidFill>
                  <a:srgbClr val="C00000"/>
                </a:solidFill>
              </a:rPr>
              <a:t>مراقبة ثاني أكسيد الكربون المزفور: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لتأكيد موقع الأنبوب الرغامي بالطفل&gt; 2 كغم مع نظم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تروية</a:t>
            </a:r>
            <a:endParaRPr lang="ar-Q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QA" sz="2400" u="sng" dirty="0" smtClean="0">
                <a:solidFill>
                  <a:srgbClr val="C00000"/>
                </a:solidFill>
              </a:rPr>
              <a:t>صورة الصدر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انسداد الطريق الهوائي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داء النسيج الرئوي 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رض ضغطي 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أمراض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الجنبة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تقييم عمق الأنبوب الرغامي</a:t>
            </a:r>
          </a:p>
          <a:p>
            <a:pPr algn="r" rtl="1">
              <a:buFont typeface="Wingdings" pitchFamily="2" charset="2"/>
              <a:buChar char="§"/>
            </a:pPr>
            <a:r>
              <a:rPr lang="ar-QA" sz="2400" u="sng" dirty="0" smtClean="0">
                <a:solidFill>
                  <a:srgbClr val="C00000"/>
                </a:solidFill>
              </a:rPr>
              <a:t>معدل الجريان </a:t>
            </a:r>
            <a:r>
              <a:rPr lang="ar-QA" sz="2400" u="sng" dirty="0" err="1" smtClean="0">
                <a:solidFill>
                  <a:srgbClr val="C00000"/>
                </a:solidFill>
              </a:rPr>
              <a:t>الزفيري</a:t>
            </a:r>
            <a:r>
              <a:rPr lang="ar-QA" sz="2400" u="sng" dirty="0" smtClean="0">
                <a:solidFill>
                  <a:srgbClr val="C00000"/>
                </a:solidFill>
              </a:rPr>
              <a:t> </a:t>
            </a:r>
            <a:r>
              <a:rPr lang="ar-QA" sz="2400" u="sng" dirty="0" err="1" smtClean="0">
                <a:solidFill>
                  <a:srgbClr val="C00000"/>
                </a:solidFill>
              </a:rPr>
              <a:t>الأعظمي</a:t>
            </a: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endParaRPr lang="ar-QA" sz="2400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ينقص بانسداد الطرق الهوائية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يتحسن بالعلاج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الطفل متعاون</a:t>
            </a: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قارن مع القيم الطبيعية المتوقعة حسب الطول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العمر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u="sng" dirty="0" smtClean="0">
                <a:solidFill>
                  <a:srgbClr val="C00000"/>
                </a:solidFill>
              </a:rPr>
              <a:t>C </a:t>
            </a:r>
            <a:r>
              <a:rPr lang="en-US" sz="2400" u="sng" dirty="0" err="1" smtClean="0">
                <a:solidFill>
                  <a:srgbClr val="C00000"/>
                </a:solidFill>
              </a:rPr>
              <a:t>apnography</a:t>
            </a:r>
            <a:r>
              <a:rPr lang="en-US" sz="2400" u="sng" dirty="0" smtClean="0">
                <a:solidFill>
                  <a:srgbClr val="C00000"/>
                </a:solidFill>
              </a:rPr>
              <a:t>  </a:t>
            </a:r>
            <a:r>
              <a:rPr lang="ar-SY" sz="2400" u="sng" dirty="0" smtClean="0">
                <a:solidFill>
                  <a:srgbClr val="C00000"/>
                </a:solidFill>
              </a:rPr>
              <a:t> </a:t>
            </a: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المريض </a:t>
            </a:r>
            <a:r>
              <a:rPr lang="ar-SY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منبب</a:t>
            </a: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، النتاج القلبي كاف ، بدون وجود انسداد بالطرق الهوائية السفلية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يعتبر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PETCO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ar-S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مشعراً جيداً لتقييم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PaCO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ar-SY" sz="2400" baseline="-25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endParaRPr lang="ar-QA" sz="2400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ar-QA" dirty="0" smtClean="0">
                <a:solidFill>
                  <a:srgbClr val="C00000"/>
                </a:solidFill>
              </a:rPr>
              <a:t>تقييم الاضطرابات الدورانية:</a:t>
            </a:r>
          </a:p>
          <a:p>
            <a:pPr algn="r">
              <a:buNone/>
            </a:pPr>
            <a:r>
              <a:rPr lang="ar-QA" sz="2400" dirty="0" smtClean="0">
                <a:solidFill>
                  <a:srgbClr val="C00000"/>
                </a:solidFill>
              </a:rPr>
              <a:t>مخبرياً:</a:t>
            </a:r>
          </a:p>
          <a:p>
            <a:pPr algn="r" rtl="1">
              <a:buClr>
                <a:srgbClr val="FF0000"/>
              </a:buClr>
            </a:pP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ABG</a:t>
            </a:r>
            <a:r>
              <a:rPr lang="ar-SY" sz="2400" dirty="0" smtClean="0">
                <a:solidFill>
                  <a:srgbClr val="C00000"/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لدراسة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 , HCO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QA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QA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لا تشير بشكل موثوق إلى شدة نقص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الأكسجة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بالأنسجة أو فرط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الكربمية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أو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الحماض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 لكنه مفيد للمتابعة مع الوقت كمشعر لتحسن أو سوء </a:t>
            </a:r>
            <a:r>
              <a:rPr lang="ar-Q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الأكسجة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النسيجية كما يعكس بزيادة فائض الأسس</a:t>
            </a:r>
            <a:endParaRPr lang="ar-SY" sz="2400" baseline="30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en-US" sz="2400" u="sng" dirty="0" smtClean="0">
                <a:solidFill>
                  <a:srgbClr val="C00000"/>
                </a:solidFill>
              </a:rPr>
              <a:t>VBG</a:t>
            </a:r>
            <a:r>
              <a:rPr lang="ar-QA" sz="2400" u="sng" dirty="0" smtClean="0">
                <a:solidFill>
                  <a:srgbClr val="C00000"/>
                </a:solidFill>
              </a:rPr>
              <a:t> 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algn="r" rtl="1"/>
            <a:r>
              <a:rPr lang="ar-QA" sz="2400" dirty="0" smtClean="0">
                <a:solidFill>
                  <a:srgbClr val="C00000"/>
                </a:solidFill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</a:rPr>
              <a:t>SVO2</a:t>
            </a:r>
            <a:r>
              <a:rPr lang="ar-QA" sz="2400" dirty="0" smtClean="0">
                <a:solidFill>
                  <a:srgbClr val="C00000"/>
                </a:solidFill>
              </a:rPr>
              <a:t> </a:t>
            </a:r>
            <a:r>
              <a:rPr lang="ar-QA" sz="2400" dirty="0" smtClean="0"/>
              <a:t>إشباع الأكسجين الوريدي السوي 70 -75 % يقترح إشباع أكسجين</a:t>
            </a:r>
            <a:endParaRPr lang="ar-QA" sz="2400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QA" sz="2400" dirty="0" smtClean="0"/>
              <a:t>شرياني 100% و يعتبر مساعداً في تقييم كفاية توصيل الأكسجة للأنسجة</a:t>
            </a:r>
          </a:p>
          <a:p>
            <a:pPr algn="r" rtl="1"/>
            <a:r>
              <a:rPr lang="ar-QA" sz="2400" dirty="0" smtClean="0">
                <a:solidFill>
                  <a:srgbClr val="C00000"/>
                </a:solidFill>
              </a:rPr>
              <a:t> </a:t>
            </a:r>
            <a:r>
              <a:rPr lang="ar-QA" sz="2400" u="sng" dirty="0" smtClean="0">
                <a:solidFill>
                  <a:srgbClr val="C00000"/>
                </a:solidFill>
              </a:rPr>
              <a:t>ثاني أكسيد الكربون المصل الكلي </a:t>
            </a:r>
            <a:r>
              <a:rPr lang="ar-QA" sz="2400" dirty="0" smtClean="0">
                <a:solidFill>
                  <a:srgbClr val="C00000"/>
                </a:solidFill>
              </a:rPr>
              <a:t>: </a:t>
            </a:r>
            <a:r>
              <a:rPr lang="ar-QA" sz="2400" dirty="0" smtClean="0"/>
              <a:t>بشكل مسيطر البيكربونات</a:t>
            </a:r>
          </a:p>
          <a:p>
            <a:pPr algn="r">
              <a:buNone/>
            </a:pPr>
            <a:r>
              <a:rPr lang="ar-QA" sz="2400" dirty="0" smtClean="0"/>
              <a:t>يفيد في تقييم شدة الاضطراب الحمضي القلوي </a:t>
            </a:r>
            <a:r>
              <a:rPr lang="ar-QA" sz="2400" dirty="0" err="1" smtClean="0"/>
              <a:t>و</a:t>
            </a:r>
            <a:r>
              <a:rPr lang="ar-QA" sz="2400" dirty="0" smtClean="0"/>
              <a:t> تحديد الآلية </a:t>
            </a:r>
            <a:r>
              <a:rPr lang="ar-QA" sz="2400" dirty="0" err="1" smtClean="0"/>
              <a:t>الإستقلابية</a:t>
            </a:r>
            <a:r>
              <a:rPr lang="ar-QA" sz="2400" dirty="0" smtClean="0"/>
              <a:t> وحساب فجوة </a:t>
            </a:r>
            <a:r>
              <a:rPr lang="ar-QA" sz="2400" dirty="0" err="1" smtClean="0"/>
              <a:t>الصواعد</a:t>
            </a:r>
            <a:endParaRPr lang="ar-QA" sz="2400" dirty="0" smtClean="0"/>
          </a:p>
          <a:p>
            <a:pPr algn="r" rtl="1">
              <a:buClr>
                <a:srgbClr val="FF0000"/>
              </a:buClr>
            </a:pPr>
            <a:r>
              <a:rPr lang="ar-QA" sz="2400" u="sng" dirty="0" smtClean="0">
                <a:solidFill>
                  <a:srgbClr val="C00000"/>
                </a:solidFill>
              </a:rPr>
              <a:t>اللاكتات الشريانية </a:t>
            </a:r>
            <a:r>
              <a:rPr lang="ar-QA" sz="2400" dirty="0" smtClean="0">
                <a:solidFill>
                  <a:srgbClr val="C00000"/>
                </a:solidFill>
              </a:rPr>
              <a:t>: </a:t>
            </a:r>
            <a:r>
              <a:rPr lang="ar-QA" sz="2400" dirty="0" smtClean="0"/>
              <a:t>تعتبر مشعراً إنذارياً جيداً و يمكن قياسها بشكل متكرر لتقييم استجابة الطفل للعلاج</a:t>
            </a:r>
          </a:p>
          <a:p>
            <a:pPr algn="r">
              <a:buNone/>
            </a:pPr>
            <a:r>
              <a:rPr lang="ar-QA" sz="2400" dirty="0" smtClean="0"/>
              <a:t>قد ترتفع مع زيادة إنتاج السكر</a:t>
            </a:r>
          </a:p>
          <a:p>
            <a:pPr algn="r" rtl="1"/>
            <a:r>
              <a:rPr lang="en-US" sz="2400" u="sng" dirty="0" smtClean="0">
                <a:solidFill>
                  <a:srgbClr val="C00000"/>
                </a:solidFill>
              </a:rPr>
              <a:t>Hg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87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Y" sz="2400" dirty="0" smtClean="0">
                <a:solidFill>
                  <a:srgbClr val="C00000"/>
                </a:solidFill>
              </a:rPr>
              <a:t>الدراسة غير المخبرية:</a:t>
            </a:r>
          </a:p>
          <a:p>
            <a:pPr algn="r" rtl="1">
              <a:buClr>
                <a:srgbClr val="FF0000"/>
              </a:buClr>
              <a:buFont typeface="Wingdings" pitchFamily="2" charset="2"/>
              <a:buChar char="§"/>
            </a:pPr>
            <a:r>
              <a:rPr lang="ar-SY" sz="2400" u="sng" dirty="0" smtClean="0">
                <a:solidFill>
                  <a:srgbClr val="FF0000"/>
                </a:solidFill>
              </a:rPr>
              <a:t>المراقبة الغازية للضغط الشرياني:</a:t>
            </a:r>
            <a:r>
              <a:rPr lang="ar-QA" sz="2400" dirty="0" smtClean="0"/>
              <a:t>نموذج </a:t>
            </a:r>
            <a:r>
              <a:rPr lang="ar-QA" sz="2400" dirty="0" err="1" smtClean="0"/>
              <a:t>ش</a:t>
            </a:r>
            <a:r>
              <a:rPr lang="ar-SY" sz="2400" dirty="0" smtClean="0"/>
              <a:t>كل الموجة قد يزود بمعلومات عن المقاومة الوعائية الجهازية و تعتبر مشعر</a:t>
            </a:r>
            <a:r>
              <a:rPr lang="ar-QA" sz="2400" dirty="0" smtClean="0"/>
              <a:t>بصري</a:t>
            </a:r>
            <a:r>
              <a:rPr lang="ar-SY" sz="2400" dirty="0" smtClean="0"/>
              <a:t> عن تدهور النتاج القلبي</a:t>
            </a:r>
            <a:endParaRPr lang="ar-QA" sz="2400" dirty="0" smtClean="0"/>
          </a:p>
          <a:p>
            <a:pPr algn="r" rtl="1">
              <a:buNone/>
            </a:pPr>
            <a:r>
              <a:rPr lang="ar-QA" sz="2400" dirty="0" smtClean="0"/>
              <a:t>يمكن التقييم المستمر لضغط الدم الانقباضي </a:t>
            </a:r>
            <a:r>
              <a:rPr lang="ar-QA" sz="2400" dirty="0" err="1" smtClean="0"/>
              <a:t>و</a:t>
            </a:r>
            <a:r>
              <a:rPr lang="ar-QA" sz="2400" dirty="0" smtClean="0"/>
              <a:t> الانبساطي</a:t>
            </a:r>
            <a:endParaRPr lang="ar-SY" sz="2400" dirty="0" smtClean="0"/>
          </a:p>
          <a:p>
            <a:pPr algn="r" rtl="1">
              <a:buClr>
                <a:srgbClr val="FF0000"/>
              </a:buClr>
              <a:buFont typeface="Wingdings" pitchFamily="2" charset="2"/>
              <a:buChar char="§"/>
            </a:pPr>
            <a:r>
              <a:rPr lang="ar-SY" sz="2400" u="sng" dirty="0" smtClean="0">
                <a:solidFill>
                  <a:srgbClr val="FF0000"/>
                </a:solidFill>
              </a:rPr>
              <a:t>مراقبة الضغط الوريدي المركزي : </a:t>
            </a:r>
            <a:r>
              <a:rPr lang="ar-SY" sz="2400" dirty="0" smtClean="0"/>
              <a:t>يزود بمعلومات مفيدة </a:t>
            </a:r>
            <a:r>
              <a:rPr lang="ar-QA" sz="2400" dirty="0" smtClean="0"/>
              <a:t>كدليل </a:t>
            </a:r>
            <a:r>
              <a:rPr lang="ar-SY" sz="2400" dirty="0" smtClean="0"/>
              <a:t>للعلاج بالسوائل و المقويات </a:t>
            </a:r>
            <a:endParaRPr lang="ar-QA" sz="2400" dirty="0" smtClean="0"/>
          </a:p>
          <a:p>
            <a:pPr algn="r" rtl="1">
              <a:buNone/>
            </a:pPr>
            <a:r>
              <a:rPr lang="ar-QA" sz="2400" dirty="0" smtClean="0">
                <a:solidFill>
                  <a:srgbClr val="0070C0"/>
                </a:solidFill>
              </a:rPr>
              <a:t>هبوط </a:t>
            </a:r>
            <a:r>
              <a:rPr lang="ar-QA" sz="2400" dirty="0" err="1" smtClean="0">
                <a:solidFill>
                  <a:srgbClr val="0070C0"/>
                </a:solidFill>
              </a:rPr>
              <a:t>صغط</a:t>
            </a:r>
            <a:r>
              <a:rPr lang="ar-QA" sz="2400" dirty="0" smtClean="0">
                <a:solidFill>
                  <a:srgbClr val="0070C0"/>
                </a:solidFill>
              </a:rPr>
              <a:t> الدم الشرياني + ارتفاع الضغط الوريدي المركزي + تسرع القلب = سوء قلوصية العضلة القلبية – ضغط خارجي على القلب – انسداد جريان الشريان الرئوي</a:t>
            </a:r>
            <a:endParaRPr lang="ar-SY" sz="2400" dirty="0" smtClean="0">
              <a:solidFill>
                <a:srgbClr val="0070C0"/>
              </a:solidFill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SY" sz="2400" u="sng" dirty="0" smtClean="0">
                <a:solidFill>
                  <a:srgbClr val="FF0000"/>
                </a:solidFill>
              </a:rPr>
              <a:t>صورة الصدر:</a:t>
            </a:r>
            <a:r>
              <a:rPr lang="ar-QA" sz="2400" u="sng" dirty="0" smtClean="0">
                <a:solidFill>
                  <a:srgbClr val="FF0000"/>
                </a:solidFill>
              </a:rPr>
              <a:t>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حجم القلب – علامات قصور القلب الاحتقاني</a:t>
            </a:r>
            <a:endParaRPr lang="ar-SY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Clr>
                <a:srgbClr val="FF0000"/>
              </a:buClr>
              <a:buFont typeface="Wingdings" pitchFamily="2" charset="2"/>
              <a:buChar char="§"/>
            </a:pPr>
            <a:r>
              <a:rPr lang="ar-SY" sz="2400" u="sng" dirty="0" err="1" smtClean="0">
                <a:solidFill>
                  <a:srgbClr val="FF0000"/>
                </a:solidFill>
              </a:rPr>
              <a:t>ايكو</a:t>
            </a:r>
            <a:r>
              <a:rPr lang="ar-SY" sz="2400" u="sng" dirty="0" smtClean="0">
                <a:solidFill>
                  <a:srgbClr val="FF0000"/>
                </a:solidFill>
              </a:rPr>
              <a:t> القلب</a:t>
            </a:r>
            <a:r>
              <a:rPr lang="ar-QA" sz="2400" u="sng" dirty="0" smtClean="0">
                <a:solidFill>
                  <a:srgbClr val="FF0000"/>
                </a:solidFill>
              </a:rPr>
              <a:t>: </a:t>
            </a: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يفيد في تشخيص و تقييم المرض القلبي ، يحتاج إلى خبير</a:t>
            </a:r>
            <a:endParaRPr lang="ar-SY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33400" y="609600"/>
          <a:ext cx="7924800" cy="589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General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Assessment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       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ppearance – Work of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reathing –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irculation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Primary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Assessment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irway -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reathing -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irculation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isability -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xposure</a:t>
                      </a:r>
                      <a:endParaRPr lang="en-US" sz="24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Secondary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Assessment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SAMPLE 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history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Focused physical exam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Bedside glucose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Tertiary Assessment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Laboratory studies – x-rays – other tests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مخطط انسيابي: استخراج 2"/>
          <p:cNvSpPr/>
          <p:nvPr/>
        </p:nvSpPr>
        <p:spPr>
          <a:xfrm>
            <a:off x="838200" y="762000"/>
            <a:ext cx="1143000" cy="990600"/>
          </a:xfrm>
          <a:prstGeom prst="flowChartExtra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838200" y="2133600"/>
            <a:ext cx="1066800" cy="1066800"/>
          </a:xfrm>
          <a:prstGeom prst="pentagon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سداسي 5"/>
          <p:cNvSpPr/>
          <p:nvPr/>
        </p:nvSpPr>
        <p:spPr>
          <a:xfrm>
            <a:off x="838200" y="3657600"/>
            <a:ext cx="1066800" cy="990600"/>
          </a:xfrm>
          <a:prstGeom prst="hexago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0">
              <a:schemeClr val="accent2">
                <a:lumMod val="40000"/>
                <a:lumOff val="60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هم منحني إلى الأسفل 6"/>
          <p:cNvSpPr/>
          <p:nvPr/>
        </p:nvSpPr>
        <p:spPr>
          <a:xfrm rot="7399586">
            <a:off x="5101729" y="4467447"/>
            <a:ext cx="2686291" cy="710279"/>
          </a:xfrm>
          <a:prstGeom prst="curvedDownArrow">
            <a:avLst>
              <a:gd name="adj1" fmla="val 57875"/>
              <a:gd name="adj2" fmla="val 96584"/>
              <a:gd name="adj3" fmla="val 52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29000" y="228600"/>
            <a:ext cx="209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Assess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86400" y="2819400"/>
            <a:ext cx="3252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Categorize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05200" y="5257800"/>
            <a:ext cx="218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Decide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66800" y="3200400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سهم منحني إلى الأسفل 12"/>
          <p:cNvSpPr/>
          <p:nvPr/>
        </p:nvSpPr>
        <p:spPr>
          <a:xfrm rot="13648895">
            <a:off x="1166416" y="4546322"/>
            <a:ext cx="2686291" cy="624717"/>
          </a:xfrm>
          <a:prstGeom prst="curvedDownArrow">
            <a:avLst>
              <a:gd name="adj1" fmla="val 61997"/>
              <a:gd name="adj2" fmla="val 109383"/>
              <a:gd name="adj3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سهم منحني إلى الأسفل 13"/>
          <p:cNvSpPr/>
          <p:nvPr/>
        </p:nvSpPr>
        <p:spPr>
          <a:xfrm rot="18307531">
            <a:off x="769133" y="1162208"/>
            <a:ext cx="2995562" cy="1013667"/>
          </a:xfrm>
          <a:prstGeom prst="curvedDownArrow">
            <a:avLst>
              <a:gd name="adj1" fmla="val 37166"/>
              <a:gd name="adj2" fmla="val 64250"/>
              <a:gd name="adj3" fmla="val 3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سهم منحني إلى الأسفل 14"/>
          <p:cNvSpPr/>
          <p:nvPr/>
        </p:nvSpPr>
        <p:spPr>
          <a:xfrm rot="3535588">
            <a:off x="5100790" y="1408725"/>
            <a:ext cx="2783164" cy="807743"/>
          </a:xfrm>
          <a:prstGeom prst="curvedDownArrow">
            <a:avLst>
              <a:gd name="adj1" fmla="val 40280"/>
              <a:gd name="adj2" fmla="val 96041"/>
              <a:gd name="adj3" fmla="val 43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609600" y="381000"/>
          <a:ext cx="7924800" cy="58826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62400"/>
                <a:gridCol w="3962400"/>
              </a:tblGrid>
              <a:tr h="1143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Categorize illness by type and severity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Respiratory</a:t>
                      </a:r>
                      <a:endParaRPr lang="en-US" sz="320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Circulatory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Respiratory distress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Respiratory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failure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Compensated shock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Hypotensive shock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Upper airway obstruction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Lower airway obstruction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 tissue disease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Disordered control of breathing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Hypovolemic shock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Distributive shock</a:t>
                      </a: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Cardiogenic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shock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Obstructive shock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143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Respiratory + Circulatory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Including cardiopulmonary failure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5000">
                          <a:schemeClr val="accent2">
                            <a:lumMod val="20000"/>
                            <a:lumOff val="80000"/>
                            <a:alpha val="40000"/>
                          </a:schemeClr>
                        </a:gs>
                        <a:gs pos="50000">
                          <a:srgbClr val="FFFFCC">
                            <a:alpha val="46000"/>
                          </a:srgbClr>
                        </a:gs>
                        <a:gs pos="50000">
                          <a:schemeClr val="accent6">
                            <a:lumMod val="20000"/>
                            <a:lumOff val="80000"/>
                            <a:alpha val="66000"/>
                          </a:scheme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If at any time during assessment and categorization process you identify a life-threatening condition</a:t>
            </a:r>
          </a:p>
          <a:p>
            <a:pPr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Immediately initiate life-saving interventions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Activate the emergency response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3886200" y="2514600"/>
            <a:ext cx="762000" cy="9906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10600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990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alert to life-threatening conditions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irway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 or severe airway obstruction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800" dirty="0" smtClean="0"/>
                        <a:t>reathing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Apnea , significant work of breathing , bradypnea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2800" dirty="0" smtClean="0"/>
                        <a:t>irculation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Absence of detectable pulses , poor perfusion , hypotension , bradycardia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800" dirty="0" smtClean="0"/>
                        <a:t>isability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Unresponsiveness , depressed</a:t>
                      </a:r>
                      <a:r>
                        <a:rPr lang="en-US" sz="2000" baseline="0" dirty="0" smtClean="0"/>
                        <a:t> consciousness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/>
                        <a:t>xposure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Significant hypothermia , significant bleeding , petechiae consistent with septic shock , abdominal ditention consistent with acute abdomen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 dpi="0" rotWithShape="1">
                      <a:blip r:embed="rId2">
                        <a:alphaModFix amt="2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791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9200"/>
                <a:gridCol w="1244600"/>
                <a:gridCol w="1244600"/>
                <a:gridCol w="2489200"/>
                <a:gridCol w="762000"/>
              </a:tblGrid>
              <a:tr h="643467">
                <a:tc gridSpan="5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العسرة التنفسية                       القصور التنفسي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</a:t>
                      </a:r>
                      <a:r>
                        <a:rPr lang="ar-SY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يمكن الحفاظ عليه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مفتوح و آمن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بطء التنفس أو توقف التنفس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تسرع تنفس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ar-SY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توقف تنفس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نقص الجهد التنفسي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زيادة الجهد التنفسي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نقص أو غياب حركة الهواء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حركة</a:t>
                      </a:r>
                      <a:r>
                        <a:rPr lang="ar-SY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هواء جيدة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بطء قلب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تسرع</a:t>
                      </a:r>
                      <a:r>
                        <a:rPr lang="ar-SY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قلب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زرقة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شحوب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وسن ,عدم استجابة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قلق</a:t>
                      </a:r>
                      <a:r>
                        <a:rPr lang="ar-SY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Y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,هياج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67">
                <a:tc gridSpan="4"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اضطراب حرارة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سهم إلى اليسار 2"/>
          <p:cNvSpPr/>
          <p:nvPr/>
        </p:nvSpPr>
        <p:spPr>
          <a:xfrm>
            <a:off x="4038600" y="457200"/>
            <a:ext cx="1143000" cy="457200"/>
          </a:xfrm>
          <a:prstGeom prst="lef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سهم إلى اليسار 4"/>
          <p:cNvSpPr/>
          <p:nvPr/>
        </p:nvSpPr>
        <p:spPr>
          <a:xfrm>
            <a:off x="3657600" y="12192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سهم إلى اليسار 5"/>
          <p:cNvSpPr/>
          <p:nvPr/>
        </p:nvSpPr>
        <p:spPr>
          <a:xfrm>
            <a:off x="3810000" y="18288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سهم إلى اليسار 10"/>
          <p:cNvSpPr/>
          <p:nvPr/>
        </p:nvSpPr>
        <p:spPr>
          <a:xfrm>
            <a:off x="3733800" y="31242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سهم إلى اليسار 11"/>
          <p:cNvSpPr/>
          <p:nvPr/>
        </p:nvSpPr>
        <p:spPr>
          <a:xfrm>
            <a:off x="3657600" y="37338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سهم إلى اليسار 12"/>
          <p:cNvSpPr/>
          <p:nvPr/>
        </p:nvSpPr>
        <p:spPr>
          <a:xfrm>
            <a:off x="3581400" y="44196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سهم إلى اليسار 13"/>
          <p:cNvSpPr/>
          <p:nvPr/>
        </p:nvSpPr>
        <p:spPr>
          <a:xfrm>
            <a:off x="3657600" y="5029200"/>
            <a:ext cx="1143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سهم إلى اليسار 14"/>
          <p:cNvSpPr/>
          <p:nvPr/>
        </p:nvSpPr>
        <p:spPr>
          <a:xfrm>
            <a:off x="5029200" y="2438400"/>
            <a:ext cx="7620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سهم إلى اليسار 15"/>
          <p:cNvSpPr/>
          <p:nvPr/>
        </p:nvSpPr>
        <p:spPr>
          <a:xfrm>
            <a:off x="2362200" y="2438400"/>
            <a:ext cx="838200" cy="30480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5039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474785">
                <a:tc grid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Management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of respiratory emergencies flowchart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Airway positioning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Oxygen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Pulse oximetry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ECG monitor ( as indicated 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BLS as indicated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7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Upper</a:t>
                      </a:r>
                      <a:r>
                        <a:rPr lang="en-US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airway obstruction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Croup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Anaphylaxis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Aspiration foreign body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785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Nebulized epinephrine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Corticosteroids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IM epinephrine (or auto-injector)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Albuterol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Antihistamines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Corticosteroids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Allow position of comfort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Specialty consultation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Lower</a:t>
                      </a:r>
                      <a:r>
                        <a:rPr lang="en-US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airway obstruction</a:t>
                      </a:r>
                      <a:endParaRPr lang="en-US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Bronchiolitis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Asthma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Nasal suctioning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Bronchodilater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Albuterol+-ipratopium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Corticosteroids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SQ epinephrine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Magnesium sulfate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Terbutaline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Lung tissue (paranchymal )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</a:p>
                    <a:p>
                      <a:pPr algn="ctr"/>
                      <a:r>
                        <a:rPr lang="en-US" dirty="0" smtClean="0"/>
                        <a:t>Infectious   chemical   aspiration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Pulmonary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edema</a:t>
                      </a:r>
                    </a:p>
                    <a:p>
                      <a:pPr algn="ctr"/>
                      <a:r>
                        <a:rPr lang="en-US" dirty="0" smtClean="0"/>
                        <a:t>Cardiogenic or non cardiogenic ( ARDS 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Albuterol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Antibiotics ( as indicated 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Consider noninvasive</a:t>
                      </a:r>
                      <a:r>
                        <a:rPr lang="en-US" baseline="0" dirty="0" smtClean="0"/>
                        <a:t> or invasive ventilatory support with PEEP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Consider vasoactive support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Consider diuretic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685800" y="762000"/>
          <a:ext cx="82296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Disordered</a:t>
                      </a:r>
                      <a:r>
                        <a:rPr lang="en-US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control of breathing</a:t>
                      </a:r>
                      <a:endParaRPr 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Increased ICP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Poisoning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/ overdose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Neuromuscular disease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Avid hypoxemia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Avoid hypercarbia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Avoid hyperthermia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Antidote ( if available 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Contact poison control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Consider noninvasive or invasive ventilatory 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Management</a:t>
                      </a:r>
                      <a:r>
                        <a:rPr lang="en-US" sz="3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of shock emergencies flowchart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Oxygen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Pulse oximetry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ECG monitor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IV /IO access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BLS as indicated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Bedside glucose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Hypovolemic shock 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Nonhemorrhagic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Hemorrhagic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 ml/kg NS/LR repeat as needed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Consider colloid after 3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NS/LR bolus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Control external bleeding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 ml/kg NS/LR bolus repeat 2 or 3 as needed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Transfuse PRBCs as indicated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27432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Distributive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shock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Septic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Anaphylactic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Neurogenic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20 ml/kg NS/LR bolus , repeat 3,4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Correct hypoglycemia , hypocalcemia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Antibiotics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Vasopressor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Stress dose hydrocortisone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IM epinephrine (or</a:t>
                      </a:r>
                      <a:r>
                        <a:rPr lang="en-US" baseline="0" dirty="0" smtClean="0"/>
                        <a:t> auto-injector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Antihistamines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Corticosteroids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Epinephine infusions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Albuterol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20 ml/kg NS/LR bolus</a:t>
                      </a:r>
                      <a:r>
                        <a:rPr lang="en-US" baseline="0" dirty="0" smtClean="0"/>
                        <a:t> , repeat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vasopressor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Cardiogenic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Bradyarrhythmia/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tachyarrhythmia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Other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5 – 10 ml/kg NS/LR bolus</a:t>
                      </a:r>
                      <a:r>
                        <a:rPr lang="en-US" baseline="0" dirty="0" smtClean="0"/>
                        <a:t> repeat PRN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Vasoactive infusion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Consider expert consultation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610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Obstructive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shock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Ductal-dependent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Lv outflow obstruction )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Tension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pneumothorax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Cardiac tamponade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Pulmonary embolism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Prostaglandin E1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Expert consultation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Needle decompression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Tube thoracostomy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Pericardiocentesis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 ml/kg NS/LR bolus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 ml/kg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NS/LR bolus , Repeat PRN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Consider thrombolytics , anticoagulants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Expert consultation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If at any time during assessment and categorization process you identify a life-threatening condition</a:t>
            </a:r>
          </a:p>
          <a:p>
            <a:pPr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Immediately initiate life-saving interventions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Activate the emergency response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3886200" y="2514600"/>
            <a:ext cx="762000" cy="9906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ar-QA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بعض الجرعات الدوائية :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 الدوبامين :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3 - 10 مكغ /كغم / د مؤثر في انقباض عضلة القلب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&gt; 10 مكغ / كغم / د مؤثر في انقباض عضلة القلب  و قابض للأوعية الدموية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دوبيوتامين :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5 – 20 مكغ / كغم / د مؤثر في انقباض عضلة القلب و سرعة النبض و موسع للأوعية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أدرينالين :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0.1 – 0.3 مكغ / كغم / د مؤثر في الانقباض عضلة القلب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&gt; 0.3 مكغ / كغم /د مؤثر في انقباض عضلة القلب و قابض فعال للأوعية الدموية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نورأدرينالين :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0.1 – 2 مكغ / كغم / د مؤثر في انقباض عضلة القلب و قابض فعال للأوعية الدموية و يزيد تأثير انقباض الأوعية بزيادة الجرعة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لأميودارون</a:t>
            </a: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 : 5 مغ /كغم</a:t>
            </a:r>
          </a:p>
          <a:p>
            <a:pPr algn="r">
              <a:buNone/>
            </a:pP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لمغنزيوم </a:t>
            </a: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:25 – 50 مغ / كغم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الأتروبين</a:t>
            </a: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 : 0.02 مغ / كغم</a:t>
            </a:r>
          </a:p>
          <a:p>
            <a:pPr algn="r">
              <a:buNone/>
            </a:pPr>
            <a:r>
              <a:rPr lang="ar-QA" sz="2400" dirty="0" smtClean="0">
                <a:solidFill>
                  <a:schemeClr val="accent2">
                    <a:lumMod val="50000"/>
                  </a:schemeClr>
                </a:solidFill>
              </a:rPr>
              <a:t>ديفنهيدرامين </a:t>
            </a:r>
            <a:r>
              <a:rPr lang="ar-QA" sz="1800" dirty="0" smtClean="0">
                <a:solidFill>
                  <a:schemeClr val="tx2">
                    <a:lumMod val="50000"/>
                  </a:schemeClr>
                </a:solidFill>
              </a:rPr>
              <a:t>: 1 – 2 مغ / كغم </a:t>
            </a:r>
          </a:p>
          <a:p>
            <a:pPr algn="r">
              <a:buNone/>
            </a:pPr>
            <a:endParaRPr lang="ar-SY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Y" dirty="0" smtClean="0">
                <a:solidFill>
                  <a:schemeClr val="tx2">
                    <a:lumMod val="75000"/>
                  </a:schemeClr>
                </a:solidFill>
              </a:rPr>
              <a:t>الوزن (كغم ) =2* (العمر بالسنوات + 4 )</a:t>
            </a:r>
          </a:p>
          <a:p>
            <a:pPr algn="r" rtl="1">
              <a:buNone/>
            </a:pPr>
            <a:r>
              <a:rPr lang="ar-SY" dirty="0" smtClean="0">
                <a:solidFill>
                  <a:schemeClr val="tx2">
                    <a:lumMod val="75000"/>
                  </a:schemeClr>
                </a:solidFill>
              </a:rPr>
              <a:t>قياس الأنبوب الرغامي = (العمر بالسنوات/4) +4</a:t>
            </a:r>
          </a:p>
          <a:p>
            <a:pPr algn="r" rtl="1">
              <a:buNone/>
            </a:pPr>
            <a:r>
              <a:rPr lang="ar-SY" dirty="0" smtClean="0">
                <a:solidFill>
                  <a:schemeClr val="tx2">
                    <a:lumMod val="75000"/>
                  </a:schemeClr>
                </a:solidFill>
              </a:rPr>
              <a:t>طول أنبوب </a:t>
            </a:r>
            <a:r>
              <a:rPr lang="ar-QA" dirty="0" err="1" smtClean="0">
                <a:solidFill>
                  <a:schemeClr val="tx2">
                    <a:lumMod val="75000"/>
                  </a:schemeClr>
                </a:solidFill>
              </a:rPr>
              <a:t>التنبيب</a:t>
            </a:r>
            <a:r>
              <a:rPr lang="ar-Q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Y" dirty="0" smtClean="0">
                <a:solidFill>
                  <a:schemeClr val="tx2">
                    <a:lumMod val="75000"/>
                  </a:schemeClr>
                </a:solidFill>
              </a:rPr>
              <a:t>الفموي = (العمر بالسنوات /2 ) +12</a:t>
            </a:r>
          </a:p>
          <a:p>
            <a:pPr algn="r" rtl="1">
              <a:buNone/>
            </a:pPr>
            <a:r>
              <a:rPr lang="ar-SY" dirty="0" smtClean="0">
                <a:solidFill>
                  <a:schemeClr val="tx2">
                    <a:lumMod val="75000"/>
                  </a:schemeClr>
                </a:solidFill>
              </a:rPr>
              <a:t>طول أنبوب التنبيب الأنفي = ( العمر بالسنوات / 2 ) + 15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14400" y="228600"/>
            <a:ext cx="397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metal">
              <a:bevelT w="82550" h="38100" prst="coolSlant"/>
              <a:bevelB w="69850" h="69850" prst="divot"/>
            </a:sp3d>
          </a:bodyPr>
          <a:lstStyle/>
          <a:p>
            <a:pPr algn="ctr"/>
            <a:r>
              <a:rPr lang="ar-Q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شكراً لحضوركم</a:t>
            </a:r>
            <a:endParaRPr lang="ar-S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Y" sz="4400" b="1" u="sng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التقييم العام :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57600" y="22860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91200" y="419100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00200" y="41910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2286000" y="1295400"/>
            <a:ext cx="3276600" cy="31242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alpha val="78000"/>
                </a:schemeClr>
              </a:gs>
              <a:gs pos="0">
                <a:schemeClr val="accent2">
                  <a:lumMod val="75000"/>
                </a:schemeClr>
              </a:gs>
              <a:gs pos="0">
                <a:schemeClr val="tx2">
                  <a:lumMod val="40000"/>
                  <a:lumOff val="60000"/>
                  <a:alpha val="47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32004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APPEARANCE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410200" y="5029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BREATHING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19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CIRCULATION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QA" sz="3200" b="1" u="sng" dirty="0" smtClean="0">
                <a:latin typeface="Arabic Typesetting" pitchFamily="66" charset="-78"/>
                <a:cs typeface="Arabic Typesetting" pitchFamily="66" charset="-78"/>
              </a:rPr>
              <a:t>التقييم الأولي:</a:t>
            </a:r>
            <a:endParaRPr lang="en-US" sz="3200" b="1" u="sng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endParaRPr lang="ar-QA" dirty="0" smtClean="0"/>
          </a:p>
          <a:p>
            <a:pPr algn="ctr" rtl="1">
              <a:buNone/>
            </a:pPr>
            <a:endParaRPr lang="ar-QA" dirty="0" smtClean="0"/>
          </a:p>
          <a:p>
            <a:pPr>
              <a:buNone/>
            </a:pPr>
            <a:endParaRPr lang="ar-QA" dirty="0" smtClean="0"/>
          </a:p>
          <a:p>
            <a:pPr>
              <a:buNone/>
            </a:pPr>
            <a:endParaRPr lang="ar-QA" dirty="0" smtClean="0"/>
          </a:p>
          <a:p>
            <a:pPr>
              <a:buNone/>
            </a:pPr>
            <a:endParaRPr lang="ar-QA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3276600" y="2362200"/>
            <a:ext cx="2438400" cy="2438400"/>
          </a:xfrm>
          <a:prstGeom prst="pentagon">
            <a:avLst/>
          </a:prstGeom>
          <a:gradFill>
            <a:gsLst>
              <a:gs pos="0">
                <a:schemeClr val="accent2">
                  <a:lumMod val="75000"/>
                  <a:alpha val="78000"/>
                </a:schemeClr>
              </a:gs>
              <a:gs pos="0">
                <a:schemeClr val="accent2">
                  <a:lumMod val="75000"/>
                </a:schemeClr>
              </a:gs>
              <a:gs pos="0">
                <a:schemeClr val="tx2">
                  <a:lumMod val="40000"/>
                  <a:lumOff val="60000"/>
                  <a:alpha val="47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191000" y="114300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91200" y="281940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57800" y="44196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24200" y="4495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43200" y="28194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00800" y="3124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BREATHING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386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AIRWAY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0292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CIRCULATION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432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DISABILITY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240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EXPOSURE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304801"/>
            <a:ext cx="8229600" cy="6553200"/>
          </a:xfrm>
        </p:spPr>
        <p:txBody>
          <a:bodyPr/>
          <a:lstStyle/>
          <a:p>
            <a:pPr algn="r" rtl="1">
              <a:buNone/>
            </a:pPr>
            <a:r>
              <a:rPr lang="ar-QA" u="sng" dirty="0" smtClean="0">
                <a:solidFill>
                  <a:schemeClr val="accent3">
                    <a:lumMod val="50000"/>
                  </a:schemeClr>
                </a:solidFill>
              </a:rPr>
              <a:t> الطريق الهوائي:</a:t>
            </a:r>
            <a:endParaRPr lang="en-US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ar-QA" sz="2400" dirty="0" smtClean="0">
                <a:solidFill>
                  <a:schemeClr val="accent3">
                    <a:lumMod val="50000"/>
                  </a:schemeClr>
                </a:solidFill>
              </a:rPr>
              <a:t>(انظر – استمع – اشعر)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مفتوح </a:t>
            </a:r>
          </a:p>
          <a:p>
            <a:pPr algn="r" rtl="1">
              <a:buFont typeface="Wingdings" pitchFamily="2" charset="2"/>
              <a:buChar char="v"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يمكن الحفاظ عليه بإجراءات بسيطة</a:t>
            </a:r>
          </a:p>
          <a:p>
            <a:pPr algn="r" rtl="1">
              <a:buFont typeface="Wingdings" pitchFamily="2" charset="2"/>
              <a:buChar char="v"/>
            </a:pPr>
            <a:r>
              <a:rPr lang="ar-Q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يمكن الحفاظ عليه بدون تداخلات متقدمة</a:t>
            </a:r>
          </a:p>
          <a:p>
            <a:pPr algn="r" rtl="1">
              <a:buNone/>
            </a:pPr>
            <a:endParaRPr lang="ar-Q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QA" dirty="0" smtClean="0">
                <a:solidFill>
                  <a:srgbClr val="C00000"/>
                </a:solidFill>
              </a:rPr>
              <a:t>العلامات التي تقترح انسداد الطريق الهوائي العلوي :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rgbClr val="C00000"/>
                </a:solidFill>
              </a:rPr>
              <a:t>زيادة الجهد التنفسي </a:t>
            </a:r>
            <a:r>
              <a:rPr lang="ar-QA" sz="2400" dirty="0" err="1" smtClean="0">
                <a:solidFill>
                  <a:srgbClr val="C00000"/>
                </a:solidFill>
              </a:rPr>
              <a:t>الشهيقي</a:t>
            </a:r>
            <a:endParaRPr lang="ar-QA" sz="2400" dirty="0" smtClean="0">
              <a:solidFill>
                <a:srgbClr val="C00000"/>
              </a:solidFill>
            </a:endParaRP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rgbClr val="C00000"/>
                </a:solidFill>
              </a:rPr>
              <a:t>أصوات تنفسية غير طبيعية </a:t>
            </a:r>
          </a:p>
          <a:p>
            <a:pPr algn="r" rtl="1">
              <a:buBlip>
                <a:blip r:embed="rId2"/>
              </a:buBlip>
            </a:pPr>
            <a:r>
              <a:rPr lang="ar-QA" sz="2400" dirty="0" smtClean="0">
                <a:solidFill>
                  <a:srgbClr val="C00000"/>
                </a:solidFill>
              </a:rPr>
              <a:t>غياب الأصوات التنفسية رغم الجهد التنفسي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QA" u="sng" dirty="0" smtClean="0">
                <a:solidFill>
                  <a:schemeClr val="accent3">
                    <a:lumMod val="50000"/>
                  </a:schemeClr>
                </a:solidFill>
              </a:rPr>
              <a:t>التنفس:</a:t>
            </a:r>
            <a:endParaRPr lang="en-US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respiratory rate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tidal volume – lung sounds 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pulse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oximetry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breathing</a:t>
            </a:r>
          </a:p>
          <a:p>
            <a:pPr algn="r">
              <a:buNone/>
            </a:pPr>
            <a:endParaRPr lang="ar-SY" sz="2400" dirty="0" smtClean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58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0" y="22860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0" y="3429000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9600" y="4419600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2811</Words>
  <Application>Microsoft Office PowerPoint</Application>
  <PresentationFormat>عرض على الشاشة (3:4)‏</PresentationFormat>
  <Paragraphs>591</Paragraphs>
  <Slides>52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التقييم الأولي: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التقييم العام :</dc:title>
  <dc:creator>Said</dc:creator>
  <cp:lastModifiedBy>dreams</cp:lastModifiedBy>
  <cp:revision>203</cp:revision>
  <dcterms:created xsi:type="dcterms:W3CDTF">2011-06-14T15:09:45Z</dcterms:created>
  <dcterms:modified xsi:type="dcterms:W3CDTF">2012-06-17T08:37:37Z</dcterms:modified>
</cp:coreProperties>
</file>